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9" r:id="rId2"/>
    <p:sldMasterId id="2147483672" r:id="rId3"/>
    <p:sldMasterId id="2147483711" r:id="rId4"/>
  </p:sldMasterIdLst>
  <p:notesMasterIdLst>
    <p:notesMasterId r:id="rId47"/>
  </p:notesMasterIdLst>
  <p:handoutMasterIdLst>
    <p:handoutMasterId r:id="rId48"/>
  </p:handoutMasterIdLst>
  <p:sldIdLst>
    <p:sldId id="256" r:id="rId5"/>
    <p:sldId id="2569" r:id="rId6"/>
    <p:sldId id="3112" r:id="rId7"/>
    <p:sldId id="3137" r:id="rId8"/>
    <p:sldId id="3960" r:id="rId9"/>
    <p:sldId id="3702" r:id="rId10"/>
    <p:sldId id="3703" r:id="rId11"/>
    <p:sldId id="3117" r:id="rId12"/>
    <p:sldId id="3122" r:id="rId13"/>
    <p:sldId id="3001" r:id="rId14"/>
    <p:sldId id="3118" r:id="rId15"/>
    <p:sldId id="3119" r:id="rId16"/>
    <p:sldId id="3120" r:id="rId17"/>
    <p:sldId id="3961" r:id="rId18"/>
    <p:sldId id="3707" r:id="rId19"/>
    <p:sldId id="3708" r:id="rId20"/>
    <p:sldId id="3709" r:id="rId21"/>
    <p:sldId id="3697" r:id="rId22"/>
    <p:sldId id="3962" r:id="rId23"/>
    <p:sldId id="3710" r:id="rId24"/>
    <p:sldId id="3963" r:id="rId25"/>
    <p:sldId id="3711" r:id="rId26"/>
    <p:sldId id="3712" r:id="rId27"/>
    <p:sldId id="3713" r:id="rId28"/>
    <p:sldId id="3958" r:id="rId29"/>
    <p:sldId id="3957" r:id="rId30"/>
    <p:sldId id="3964" r:id="rId31"/>
    <p:sldId id="3955" r:id="rId32"/>
    <p:sldId id="3956" r:id="rId33"/>
    <p:sldId id="3869" r:id="rId34"/>
    <p:sldId id="3872" r:id="rId35"/>
    <p:sldId id="3873" r:id="rId36"/>
    <p:sldId id="3874" r:id="rId37"/>
    <p:sldId id="2487" r:id="rId38"/>
    <p:sldId id="3959" r:id="rId39"/>
    <p:sldId id="3875" r:id="rId40"/>
    <p:sldId id="2969" r:id="rId41"/>
    <p:sldId id="3101" r:id="rId42"/>
    <p:sldId id="2950" r:id="rId43"/>
    <p:sldId id="3136" r:id="rId44"/>
    <p:sldId id="319" r:id="rId45"/>
    <p:sldId id="320" r:id="rId46"/>
  </p:sldIdLst>
  <p:sldSz cx="12192000" cy="6858000"/>
  <p:notesSz cx="6950075" cy="92360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18" roundtripDataSignature="AMtx7mjjXKzg2D8FYbNUo3LvV1TYs9x/3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7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33110A4-34EB-4623-BAC9-2B926AA75712}">
  <a:tblStyle styleId="{533110A4-34EB-4623-BAC9-2B926AA75712}"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13" autoAdjust="0"/>
    <p:restoredTop sz="88257" autoAdjust="0"/>
  </p:normalViewPr>
  <p:slideViewPr>
    <p:cSldViewPr snapToGrid="0">
      <p:cViewPr varScale="1">
        <p:scale>
          <a:sx n="92" d="100"/>
          <a:sy n="92" d="100"/>
        </p:scale>
        <p:origin x="918" y="34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692" y="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12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12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118" Type="http://customschemas.google.com/relationships/presentationmetadata" Target="metadata"/><Relationship Id="rId8" Type="http://schemas.openxmlformats.org/officeDocument/2006/relationships/slide" Target="slides/slide4.xml"/><Relationship Id="rId12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1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DC677F0-0BD1-8BEE-BB42-65CC813F1810}"/>
              </a:ext>
            </a:extLst>
          </p:cNvPr>
          <p:cNvSpPr>
            <a:spLocks noGrp="1"/>
          </p:cNvSpPr>
          <p:nvPr>
            <p:ph type="hdr" sz="quarter"/>
          </p:nvPr>
        </p:nvSpPr>
        <p:spPr>
          <a:xfrm>
            <a:off x="0" y="1"/>
            <a:ext cx="3011699" cy="463407"/>
          </a:xfrm>
          <a:prstGeom prst="rect">
            <a:avLst/>
          </a:prstGeom>
        </p:spPr>
        <p:txBody>
          <a:bodyPr vert="horz" lIns="92485" tIns="46243" rIns="92485" bIns="46243" rtlCol="0"/>
          <a:lstStyle>
            <a:lvl1pPr algn="l">
              <a:defRPr sz="1200"/>
            </a:lvl1pPr>
          </a:lstStyle>
          <a:p>
            <a:r>
              <a:rPr lang="en-US"/>
              <a:t>For Financial Professional Use Only</a:t>
            </a:r>
          </a:p>
        </p:txBody>
      </p:sp>
      <p:sp>
        <p:nvSpPr>
          <p:cNvPr id="3" name="Date Placeholder 2">
            <a:extLst>
              <a:ext uri="{FF2B5EF4-FFF2-40B4-BE49-F238E27FC236}">
                <a16:creationId xmlns:a16="http://schemas.microsoft.com/office/drawing/2014/main" id="{9046FC86-1581-4FAF-FE48-EAE1730CC021}"/>
              </a:ext>
            </a:extLst>
          </p:cNvPr>
          <p:cNvSpPr>
            <a:spLocks noGrp="1"/>
          </p:cNvSpPr>
          <p:nvPr>
            <p:ph type="dt" sz="quarter" idx="1"/>
          </p:nvPr>
        </p:nvSpPr>
        <p:spPr>
          <a:xfrm>
            <a:off x="3936767" y="1"/>
            <a:ext cx="3011699" cy="463407"/>
          </a:xfrm>
          <a:prstGeom prst="rect">
            <a:avLst/>
          </a:prstGeom>
        </p:spPr>
        <p:txBody>
          <a:bodyPr vert="horz" lIns="92485" tIns="46243" rIns="92485" bIns="46243" rtlCol="0"/>
          <a:lstStyle>
            <a:lvl1pPr algn="r">
              <a:defRPr sz="1200"/>
            </a:lvl1pPr>
          </a:lstStyle>
          <a:p>
            <a:fld id="{660A9E4E-5BE9-414E-AC38-5D396CCA2ECF}" type="datetimeFigureOut">
              <a:rPr lang="en-US" smtClean="0"/>
              <a:t>10/3/2024</a:t>
            </a:fld>
            <a:endParaRPr lang="en-US"/>
          </a:p>
        </p:txBody>
      </p:sp>
      <p:sp>
        <p:nvSpPr>
          <p:cNvPr id="4" name="Footer Placeholder 3">
            <a:extLst>
              <a:ext uri="{FF2B5EF4-FFF2-40B4-BE49-F238E27FC236}">
                <a16:creationId xmlns:a16="http://schemas.microsoft.com/office/drawing/2014/main" id="{0C4D833D-2388-83B0-6EA0-09348D3829FC}"/>
              </a:ext>
            </a:extLst>
          </p:cNvPr>
          <p:cNvSpPr>
            <a:spLocks noGrp="1"/>
          </p:cNvSpPr>
          <p:nvPr>
            <p:ph type="ftr" sz="quarter" idx="2"/>
          </p:nvPr>
        </p:nvSpPr>
        <p:spPr>
          <a:xfrm>
            <a:off x="0" y="8772669"/>
            <a:ext cx="3011699" cy="463406"/>
          </a:xfrm>
          <a:prstGeom prst="rect">
            <a:avLst/>
          </a:prstGeom>
        </p:spPr>
        <p:txBody>
          <a:bodyPr vert="horz" lIns="92485" tIns="46243" rIns="92485" bIns="46243"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4F70D0C-DF36-1DBD-107D-0A4F88BA4A33}"/>
              </a:ext>
            </a:extLst>
          </p:cNvPr>
          <p:cNvSpPr>
            <a:spLocks noGrp="1"/>
          </p:cNvSpPr>
          <p:nvPr>
            <p:ph type="sldNum" sz="quarter" idx="3"/>
          </p:nvPr>
        </p:nvSpPr>
        <p:spPr>
          <a:xfrm>
            <a:off x="3936767" y="8772669"/>
            <a:ext cx="3011699" cy="463406"/>
          </a:xfrm>
          <a:prstGeom prst="rect">
            <a:avLst/>
          </a:prstGeom>
        </p:spPr>
        <p:txBody>
          <a:bodyPr vert="horz" lIns="92485" tIns="46243" rIns="92485" bIns="46243" rtlCol="0" anchor="b"/>
          <a:lstStyle>
            <a:lvl1pPr algn="r">
              <a:defRPr sz="1200"/>
            </a:lvl1pPr>
          </a:lstStyle>
          <a:p>
            <a:fld id="{9B57610B-219B-4BDE-9068-BB187E01FDBA}" type="slidenum">
              <a:rPr lang="en-US" smtClean="0"/>
              <a:t>‹#›</a:t>
            </a:fld>
            <a:endParaRPr lang="en-US"/>
          </a:p>
        </p:txBody>
      </p:sp>
    </p:spTree>
    <p:extLst>
      <p:ext uri="{BB962C8B-B14F-4D97-AF65-F5344CB8AC3E}">
        <p14:creationId xmlns:p14="http://schemas.microsoft.com/office/powerpoint/2010/main" val="296777974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011699" cy="463407"/>
          </a:xfrm>
          <a:prstGeom prst="rect">
            <a:avLst/>
          </a:prstGeom>
          <a:noFill/>
          <a:ln>
            <a:noFill/>
          </a:ln>
        </p:spPr>
        <p:txBody>
          <a:bodyPr spcFirstLastPara="1" wrap="square" lIns="92470" tIns="46222" rIns="92470" bIns="46222"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a:t>For Financial Professional Use Only</a:t>
            </a:r>
            <a:endParaRPr/>
          </a:p>
        </p:txBody>
      </p:sp>
      <p:sp>
        <p:nvSpPr>
          <p:cNvPr id="4" name="Google Shape;4;n"/>
          <p:cNvSpPr txBox="1">
            <a:spLocks noGrp="1"/>
          </p:cNvSpPr>
          <p:nvPr>
            <p:ph type="dt" idx="10"/>
          </p:nvPr>
        </p:nvSpPr>
        <p:spPr>
          <a:xfrm>
            <a:off x="3936767" y="1"/>
            <a:ext cx="3011699" cy="463407"/>
          </a:xfrm>
          <a:prstGeom prst="rect">
            <a:avLst/>
          </a:prstGeom>
          <a:noFill/>
          <a:ln>
            <a:noFill/>
          </a:ln>
        </p:spPr>
        <p:txBody>
          <a:bodyPr spcFirstLastPara="1" wrap="square" lIns="92470" tIns="46222" rIns="92470" bIns="46222"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5008" y="4444861"/>
            <a:ext cx="5560060" cy="3636705"/>
          </a:xfrm>
          <a:prstGeom prst="rect">
            <a:avLst/>
          </a:prstGeom>
          <a:noFill/>
          <a:ln>
            <a:noFill/>
          </a:ln>
        </p:spPr>
        <p:txBody>
          <a:bodyPr spcFirstLastPara="1" wrap="square" lIns="92470" tIns="46222" rIns="92470" bIns="46222"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772669"/>
            <a:ext cx="3011699" cy="463406"/>
          </a:xfrm>
          <a:prstGeom prst="rect">
            <a:avLst/>
          </a:prstGeom>
          <a:noFill/>
          <a:ln>
            <a:noFill/>
          </a:ln>
        </p:spPr>
        <p:txBody>
          <a:bodyPr spcFirstLastPara="1" wrap="square" lIns="92470" tIns="46222" rIns="92470" bIns="46222"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36767" y="8772669"/>
            <a:ext cx="3011699" cy="463406"/>
          </a:xfrm>
          <a:prstGeom prst="rect">
            <a:avLst/>
          </a:prstGeom>
          <a:noFill/>
          <a:ln>
            <a:noFill/>
          </a:ln>
        </p:spPr>
        <p:txBody>
          <a:bodyPr spcFirstLastPara="1" wrap="square" lIns="92470" tIns="46222" rIns="92470" bIns="46222"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hf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horsesmouth.com/key-thoughts-on-the-new-tax-act"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horsesmouth.com/key-thoughts-on-the-new-tax-act"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notes"/>
          <p:cNvSpPr>
            <a:spLocks noGrp="1" noRot="1" noChangeAspect="1"/>
          </p:cNvSpPr>
          <p:nvPr>
            <p:ph type="sldImg" idx="2"/>
          </p:nvPr>
        </p:nvSpPr>
        <p:spPr>
          <a:xfrm>
            <a:off x="798513" y="1212850"/>
            <a:ext cx="5816600" cy="32718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1:notes"/>
          <p:cNvSpPr txBox="1">
            <a:spLocks noGrp="1"/>
          </p:cNvSpPr>
          <p:nvPr>
            <p:ph type="body" idx="1"/>
          </p:nvPr>
        </p:nvSpPr>
        <p:spPr>
          <a:xfrm>
            <a:off x="741342" y="4667105"/>
            <a:ext cx="5930731" cy="3818541"/>
          </a:xfrm>
          <a:prstGeom prst="rect">
            <a:avLst/>
          </a:prstGeom>
          <a:noFill/>
          <a:ln>
            <a:noFill/>
          </a:ln>
        </p:spPr>
        <p:txBody>
          <a:bodyPr spcFirstLastPara="1" wrap="square" lIns="97755" tIns="48877" rIns="97755" bIns="48877" anchor="t" anchorCtr="0">
            <a:noAutofit/>
          </a:bodyPr>
          <a:lstStyle/>
          <a:p>
            <a:pPr marL="0" indent="0">
              <a:buClr>
                <a:schemeClr val="dk1"/>
              </a:buClr>
              <a:buSzPts val="1200"/>
            </a:pPr>
            <a:endParaRPr dirty="0"/>
          </a:p>
          <a:p>
            <a:pPr marL="0" indent="0">
              <a:buClr>
                <a:schemeClr val="dk1"/>
              </a:buClr>
              <a:buSzPts val="1200"/>
            </a:pPr>
            <a:endParaRPr dirty="0"/>
          </a:p>
        </p:txBody>
      </p:sp>
      <p:sp>
        <p:nvSpPr>
          <p:cNvPr id="257" name="Google Shape;257;p1:notes"/>
          <p:cNvSpPr txBox="1">
            <a:spLocks noGrp="1"/>
          </p:cNvSpPr>
          <p:nvPr>
            <p:ph type="sldNum" idx="12"/>
          </p:nvPr>
        </p:nvSpPr>
        <p:spPr>
          <a:xfrm>
            <a:off x="4199218" y="9211303"/>
            <a:ext cx="3212479" cy="486576"/>
          </a:xfrm>
          <a:prstGeom prst="rect">
            <a:avLst/>
          </a:prstGeom>
          <a:noFill/>
          <a:ln>
            <a:noFill/>
          </a:ln>
        </p:spPr>
        <p:txBody>
          <a:bodyPr spcFirstLastPara="1" wrap="square" lIns="97755" tIns="48877" rIns="97755" bIns="48877" anchor="b" anchorCtr="0">
            <a:noAutofit/>
          </a:bodyPr>
          <a:lstStyle/>
          <a:p>
            <a:pPr algn="r">
              <a:buSzPts val="1300"/>
            </a:pPr>
            <a:fld id="{00000000-1234-1234-1234-123412341234}" type="slidenum">
              <a:rPr lang="en-US">
                <a:latin typeface="Calibri"/>
                <a:ea typeface="Calibri"/>
                <a:cs typeface="Calibri"/>
                <a:sym typeface="Calibri"/>
              </a:rPr>
              <a:pPr algn="r">
                <a:buSzPts val="1300"/>
              </a:pPr>
              <a:t>1</a:t>
            </a:fld>
            <a:endParaRPr>
              <a:latin typeface="Calibri"/>
              <a:ea typeface="Calibri"/>
              <a:cs typeface="Calibri"/>
              <a:sym typeface="Calibri"/>
            </a:endParaRPr>
          </a:p>
        </p:txBody>
      </p:sp>
      <p:sp>
        <p:nvSpPr>
          <p:cNvPr id="2" name="Header Placeholder 1">
            <a:extLst>
              <a:ext uri="{FF2B5EF4-FFF2-40B4-BE49-F238E27FC236}">
                <a16:creationId xmlns:a16="http://schemas.microsoft.com/office/drawing/2014/main" id="{E485A27D-3FB4-CAB4-C6FB-18BD189E68C3}"/>
              </a:ext>
            </a:extLst>
          </p:cNvPr>
          <p:cNvSpPr>
            <a:spLocks noGrp="1"/>
          </p:cNvSpPr>
          <p:nvPr>
            <p:ph type="hdr" idx="2"/>
          </p:nvPr>
        </p:nvSpPr>
        <p:spPr/>
        <p:txBody>
          <a:bodyPr/>
          <a:lstStyle/>
          <a:p>
            <a:r>
              <a:rPr lang="en-US"/>
              <a:t>For Financial Professional Use Only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1A35101F-331D-457E-BFB4-C1F9201F15C0}"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39484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1A35101F-331D-457E-BFB4-C1F9201F15C0}"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19763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1A35101F-331D-457E-BFB4-C1F9201F15C0}"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39321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9:notes"/>
          <p:cNvSpPr>
            <a:spLocks noGrp="1" noRot="1" noChangeAspect="1"/>
          </p:cNvSpPr>
          <p:nvPr>
            <p:ph type="sldImg" idx="2"/>
          </p:nvPr>
        </p:nvSpPr>
        <p:spPr>
          <a:xfrm>
            <a:off x="877888" y="1260475"/>
            <a:ext cx="6048375" cy="34020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9:notes"/>
          <p:cNvSpPr txBox="1">
            <a:spLocks noGrp="1"/>
          </p:cNvSpPr>
          <p:nvPr>
            <p:ph type="body" idx="1"/>
          </p:nvPr>
        </p:nvSpPr>
        <p:spPr>
          <a:xfrm>
            <a:off x="780289" y="4851611"/>
            <a:ext cx="6242304" cy="3969497"/>
          </a:xfrm>
          <a:prstGeom prst="rect">
            <a:avLst/>
          </a:prstGeom>
          <a:noFill/>
          <a:ln>
            <a:noFill/>
          </a:ln>
        </p:spPr>
        <p:txBody>
          <a:bodyPr spcFirstLastPara="1" wrap="square" lIns="102142" tIns="51084" rIns="102142" bIns="51084" anchor="t" anchorCtr="0">
            <a:noAutofit/>
          </a:bodyPr>
          <a:lstStyle/>
          <a:p>
            <a:pPr marL="0" indent="0">
              <a:buClr>
                <a:schemeClr val="lt1"/>
              </a:buClr>
              <a:buSzPts val="1200"/>
            </a:pPr>
            <a:r>
              <a:rPr lang="en-US"/>
              <a:t> Reading from slide </a:t>
            </a:r>
            <a:endParaRPr/>
          </a:p>
          <a:p>
            <a:pPr marL="0" indent="0">
              <a:buClr>
                <a:schemeClr val="dk1"/>
              </a:buClr>
              <a:buSzPts val="1200"/>
            </a:pPr>
            <a:endParaRPr/>
          </a:p>
        </p:txBody>
      </p:sp>
      <p:sp>
        <p:nvSpPr>
          <p:cNvPr id="341" name="Google Shape;341;p9:notes"/>
          <p:cNvSpPr txBox="1">
            <a:spLocks noGrp="1"/>
          </p:cNvSpPr>
          <p:nvPr>
            <p:ph type="sldNum" idx="12"/>
          </p:nvPr>
        </p:nvSpPr>
        <p:spPr>
          <a:xfrm>
            <a:off x="4419827" y="9575454"/>
            <a:ext cx="3381248" cy="505813"/>
          </a:xfrm>
          <a:prstGeom prst="rect">
            <a:avLst/>
          </a:prstGeom>
          <a:noFill/>
          <a:ln>
            <a:noFill/>
          </a:ln>
        </p:spPr>
        <p:txBody>
          <a:bodyPr spcFirstLastPara="1" wrap="square" lIns="102142" tIns="51084" rIns="102142" bIns="51084" anchor="b" anchorCtr="0">
            <a:noAutofit/>
          </a:bodyPr>
          <a:lstStyle/>
          <a:p>
            <a:pPr algn="r">
              <a:buSzPts val="1200"/>
            </a:pPr>
            <a:fld id="{00000000-1234-1234-1234-123412341234}" type="slidenum">
              <a:rPr lang="en-US" sz="1300">
                <a:latin typeface="Calibri"/>
                <a:ea typeface="Calibri"/>
                <a:cs typeface="Calibri"/>
                <a:sym typeface="Calibri"/>
              </a:rPr>
              <a:pPr algn="r">
                <a:buSzPts val="1200"/>
              </a:pPr>
              <a:t>14</a:t>
            </a:fld>
            <a:endParaRPr sz="1300">
              <a:latin typeface="Calibri"/>
              <a:ea typeface="Calibri"/>
              <a:cs typeface="Calibri"/>
              <a:sym typeface="Calibri"/>
            </a:endParaRPr>
          </a:p>
        </p:txBody>
      </p:sp>
      <p:sp>
        <p:nvSpPr>
          <p:cNvPr id="2" name="Header Placeholder 1">
            <a:extLst>
              <a:ext uri="{FF2B5EF4-FFF2-40B4-BE49-F238E27FC236}">
                <a16:creationId xmlns:a16="http://schemas.microsoft.com/office/drawing/2014/main" id="{02A4CCCE-98A4-0D14-7BE9-A73E326BB4AB}"/>
              </a:ext>
            </a:extLst>
          </p:cNvPr>
          <p:cNvSpPr>
            <a:spLocks noGrp="1"/>
          </p:cNvSpPr>
          <p:nvPr>
            <p:ph type="hdr" idx="2"/>
          </p:nvPr>
        </p:nvSpPr>
        <p:spPr/>
        <p:txBody>
          <a:bodyPr/>
          <a:lstStyle/>
          <a:p>
            <a:r>
              <a:rPr lang="en-US"/>
              <a:t>For Financial Professional Use Only</a:t>
            </a:r>
          </a:p>
        </p:txBody>
      </p:sp>
    </p:spTree>
    <p:extLst>
      <p:ext uri="{BB962C8B-B14F-4D97-AF65-F5344CB8AC3E}">
        <p14:creationId xmlns:p14="http://schemas.microsoft.com/office/powerpoint/2010/main" val="2381866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18:notes"/>
          <p:cNvSpPr>
            <a:spLocks noGrp="1" noRot="1" noChangeAspect="1"/>
          </p:cNvSpPr>
          <p:nvPr>
            <p:ph type="sldImg" idx="2"/>
          </p:nvPr>
        </p:nvSpPr>
        <p:spPr>
          <a:xfrm>
            <a:off x="830263" y="1231900"/>
            <a:ext cx="5915025" cy="3327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18:notes"/>
          <p:cNvSpPr txBox="1">
            <a:spLocks noGrp="1"/>
          </p:cNvSpPr>
          <p:nvPr>
            <p:ph type="body" idx="1"/>
          </p:nvPr>
        </p:nvSpPr>
        <p:spPr>
          <a:xfrm>
            <a:off x="757598" y="4744115"/>
            <a:ext cx="6060779" cy="3881548"/>
          </a:xfrm>
          <a:prstGeom prst="rect">
            <a:avLst/>
          </a:prstGeom>
          <a:noFill/>
          <a:ln>
            <a:noFill/>
          </a:ln>
        </p:spPr>
        <p:txBody>
          <a:bodyPr spcFirstLastPara="1" wrap="square" lIns="99598" tIns="49799" rIns="99598" bIns="49799" anchor="t" anchorCtr="0">
            <a:noAutofit/>
          </a:bodyPr>
          <a:lstStyle/>
          <a:p>
            <a:pPr marL="0" indent="0">
              <a:lnSpc>
                <a:spcPct val="115000"/>
              </a:lnSpc>
            </a:pPr>
            <a:r>
              <a:rPr lang="en-US" sz="1900" dirty="0">
                <a:latin typeface="Calibri" panose="020F0502020204030204" pitchFamily="34" charset="0"/>
                <a:ea typeface="Arial"/>
                <a:cs typeface="Calibri" panose="020F0502020204030204" pitchFamily="34" charset="0"/>
                <a:sym typeface="Arial"/>
              </a:rPr>
              <a:t>Demo RC’s</a:t>
            </a:r>
            <a:endParaRPr sz="1900" dirty="0">
              <a:latin typeface="Calibri" panose="020F0502020204030204" pitchFamily="34" charset="0"/>
              <a:ea typeface="Arial"/>
              <a:cs typeface="Calibri" panose="020F0502020204030204" pitchFamily="34" charset="0"/>
              <a:sym typeface="Arial"/>
            </a:endParaRPr>
          </a:p>
        </p:txBody>
      </p:sp>
      <p:sp>
        <p:nvSpPr>
          <p:cNvPr id="426" name="Google Shape;426;p18:notes"/>
          <p:cNvSpPr txBox="1">
            <a:spLocks noGrp="1"/>
          </p:cNvSpPr>
          <p:nvPr>
            <p:ph type="sldNum" idx="12"/>
          </p:nvPr>
        </p:nvSpPr>
        <p:spPr>
          <a:xfrm>
            <a:off x="4291298" y="9363294"/>
            <a:ext cx="3282922" cy="494605"/>
          </a:xfrm>
          <a:prstGeom prst="rect">
            <a:avLst/>
          </a:prstGeom>
          <a:noFill/>
          <a:ln>
            <a:noFill/>
          </a:ln>
        </p:spPr>
        <p:txBody>
          <a:bodyPr spcFirstLastPara="1" wrap="square" lIns="99598" tIns="49799" rIns="99598" bIns="49799" anchor="b" anchorCtr="0">
            <a:noAutofit/>
          </a:bodyPr>
          <a:lstStyle/>
          <a:p>
            <a:pPr algn="r">
              <a:buSzPts val="1300"/>
            </a:pPr>
            <a:fld id="{00000000-1234-1234-1234-123412341234}" type="slidenum">
              <a:rPr lang="en-US" sz="1300">
                <a:latin typeface="Calibri"/>
                <a:ea typeface="Calibri"/>
                <a:cs typeface="Calibri"/>
                <a:sym typeface="Calibri"/>
              </a:rPr>
              <a:pPr algn="r">
                <a:buSzPts val="1300"/>
              </a:pPr>
              <a:t>15</a:t>
            </a:fld>
            <a:endParaRPr sz="1300">
              <a:latin typeface="Calibri"/>
              <a:ea typeface="Calibri"/>
              <a:cs typeface="Calibri"/>
              <a:sym typeface="Calibri"/>
            </a:endParaRPr>
          </a:p>
        </p:txBody>
      </p:sp>
      <p:sp>
        <p:nvSpPr>
          <p:cNvPr id="2" name="Header Placeholder 1">
            <a:extLst>
              <a:ext uri="{FF2B5EF4-FFF2-40B4-BE49-F238E27FC236}">
                <a16:creationId xmlns:a16="http://schemas.microsoft.com/office/drawing/2014/main" id="{7ACCBA58-15A1-8B3F-8B89-7C1552F1BAA1}"/>
              </a:ext>
            </a:extLst>
          </p:cNvPr>
          <p:cNvSpPr>
            <a:spLocks noGrp="1"/>
          </p:cNvSpPr>
          <p:nvPr>
            <p:ph type="hdr" idx="2"/>
          </p:nvPr>
        </p:nvSpPr>
        <p:spPr/>
        <p:txBody>
          <a:bodyPr/>
          <a:lstStyle/>
          <a:p>
            <a:r>
              <a:rPr lang="en-US"/>
              <a:t>For Financial Professional Use Only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9:notes"/>
          <p:cNvSpPr>
            <a:spLocks noGrp="1" noRot="1" noChangeAspect="1"/>
          </p:cNvSpPr>
          <p:nvPr>
            <p:ph type="sldImg" idx="2"/>
          </p:nvPr>
        </p:nvSpPr>
        <p:spPr>
          <a:xfrm>
            <a:off x="830263" y="1231900"/>
            <a:ext cx="5915025" cy="3327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19:notes"/>
          <p:cNvSpPr txBox="1">
            <a:spLocks noGrp="1"/>
          </p:cNvSpPr>
          <p:nvPr>
            <p:ph type="body" idx="1"/>
          </p:nvPr>
        </p:nvSpPr>
        <p:spPr>
          <a:xfrm>
            <a:off x="757598" y="4744115"/>
            <a:ext cx="6060779" cy="3881548"/>
          </a:xfrm>
          <a:prstGeom prst="rect">
            <a:avLst/>
          </a:prstGeom>
          <a:noFill/>
          <a:ln>
            <a:noFill/>
          </a:ln>
        </p:spPr>
        <p:txBody>
          <a:bodyPr spcFirstLastPara="1" wrap="square" lIns="99598" tIns="49799" rIns="99598" bIns="49799" anchor="t" anchorCtr="0">
            <a:noAutofit/>
          </a:bodyPr>
          <a:lstStyle/>
          <a:p>
            <a:pPr marL="0" indent="0">
              <a:lnSpc>
                <a:spcPct val="115000"/>
              </a:lnSpc>
            </a:pPr>
            <a:endParaRPr sz="1900" dirty="0">
              <a:latin typeface="Calibri" panose="020F0502020204030204" pitchFamily="34" charset="0"/>
              <a:ea typeface="Arial"/>
              <a:cs typeface="Calibri" panose="020F0502020204030204" pitchFamily="34" charset="0"/>
              <a:sym typeface="Arial"/>
            </a:endParaRPr>
          </a:p>
        </p:txBody>
      </p:sp>
      <p:sp>
        <p:nvSpPr>
          <p:cNvPr id="434" name="Google Shape;434;p19:notes"/>
          <p:cNvSpPr txBox="1">
            <a:spLocks noGrp="1"/>
          </p:cNvSpPr>
          <p:nvPr>
            <p:ph type="sldNum" idx="12"/>
          </p:nvPr>
        </p:nvSpPr>
        <p:spPr>
          <a:xfrm>
            <a:off x="4291298" y="9363294"/>
            <a:ext cx="3282922" cy="494605"/>
          </a:xfrm>
          <a:prstGeom prst="rect">
            <a:avLst/>
          </a:prstGeom>
          <a:noFill/>
          <a:ln>
            <a:noFill/>
          </a:ln>
        </p:spPr>
        <p:txBody>
          <a:bodyPr spcFirstLastPara="1" wrap="square" lIns="99598" tIns="49799" rIns="99598" bIns="49799" anchor="b" anchorCtr="0">
            <a:noAutofit/>
          </a:bodyPr>
          <a:lstStyle/>
          <a:p>
            <a:pPr algn="r">
              <a:buSzPts val="1300"/>
            </a:pPr>
            <a:fld id="{00000000-1234-1234-1234-123412341234}" type="slidenum">
              <a:rPr lang="en-US" sz="1300">
                <a:latin typeface="Calibri"/>
                <a:ea typeface="Calibri"/>
                <a:cs typeface="Calibri"/>
                <a:sym typeface="Calibri"/>
              </a:rPr>
              <a:pPr algn="r">
                <a:buSzPts val="1300"/>
              </a:pPr>
              <a:t>16</a:t>
            </a:fld>
            <a:endParaRPr sz="1300">
              <a:latin typeface="Calibri"/>
              <a:ea typeface="Calibri"/>
              <a:cs typeface="Calibri"/>
              <a:sym typeface="Calibri"/>
            </a:endParaRPr>
          </a:p>
        </p:txBody>
      </p:sp>
      <p:sp>
        <p:nvSpPr>
          <p:cNvPr id="2" name="Header Placeholder 1">
            <a:extLst>
              <a:ext uri="{FF2B5EF4-FFF2-40B4-BE49-F238E27FC236}">
                <a16:creationId xmlns:a16="http://schemas.microsoft.com/office/drawing/2014/main" id="{F3BC16EC-76CD-69AB-F986-97B6D4979A2B}"/>
              </a:ext>
            </a:extLst>
          </p:cNvPr>
          <p:cNvSpPr>
            <a:spLocks noGrp="1"/>
          </p:cNvSpPr>
          <p:nvPr>
            <p:ph type="hdr" idx="2"/>
          </p:nvPr>
        </p:nvSpPr>
        <p:spPr/>
        <p:txBody>
          <a:bodyPr/>
          <a:lstStyle/>
          <a:p>
            <a:r>
              <a:rPr lang="en-US"/>
              <a:t>For Financial Professional Use Only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20:notes"/>
          <p:cNvSpPr>
            <a:spLocks noGrp="1" noRot="1" noChangeAspect="1"/>
          </p:cNvSpPr>
          <p:nvPr>
            <p:ph type="sldImg" idx="2"/>
          </p:nvPr>
        </p:nvSpPr>
        <p:spPr>
          <a:xfrm>
            <a:off x="830263" y="1231900"/>
            <a:ext cx="5915025" cy="3327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p20:notes"/>
          <p:cNvSpPr txBox="1">
            <a:spLocks noGrp="1"/>
          </p:cNvSpPr>
          <p:nvPr>
            <p:ph type="body" idx="1"/>
          </p:nvPr>
        </p:nvSpPr>
        <p:spPr>
          <a:xfrm>
            <a:off x="757598" y="4744115"/>
            <a:ext cx="6060779" cy="3881548"/>
          </a:xfrm>
          <a:prstGeom prst="rect">
            <a:avLst/>
          </a:prstGeom>
          <a:noFill/>
          <a:ln>
            <a:noFill/>
          </a:ln>
        </p:spPr>
        <p:txBody>
          <a:bodyPr spcFirstLastPara="1" wrap="square" lIns="99598" tIns="49799" rIns="99598" bIns="49799" anchor="t" anchorCtr="0">
            <a:noAutofit/>
          </a:bodyPr>
          <a:lstStyle/>
          <a:p>
            <a:pPr marL="0" indent="0">
              <a:lnSpc>
                <a:spcPct val="115000"/>
              </a:lnSpc>
            </a:pPr>
            <a:endParaRPr sz="1900" dirty="0">
              <a:latin typeface="Calibri" panose="020F0502020204030204" pitchFamily="34" charset="0"/>
              <a:ea typeface="Arial"/>
              <a:cs typeface="Calibri" panose="020F0502020204030204" pitchFamily="34" charset="0"/>
              <a:sym typeface="Arial"/>
            </a:endParaRPr>
          </a:p>
        </p:txBody>
      </p:sp>
      <p:sp>
        <p:nvSpPr>
          <p:cNvPr id="442" name="Google Shape;442;p20:notes"/>
          <p:cNvSpPr txBox="1">
            <a:spLocks noGrp="1"/>
          </p:cNvSpPr>
          <p:nvPr>
            <p:ph type="sldNum" idx="12"/>
          </p:nvPr>
        </p:nvSpPr>
        <p:spPr>
          <a:xfrm>
            <a:off x="4291298" y="9363294"/>
            <a:ext cx="3282922" cy="494605"/>
          </a:xfrm>
          <a:prstGeom prst="rect">
            <a:avLst/>
          </a:prstGeom>
          <a:noFill/>
          <a:ln>
            <a:noFill/>
          </a:ln>
        </p:spPr>
        <p:txBody>
          <a:bodyPr spcFirstLastPara="1" wrap="square" lIns="99598" tIns="49799" rIns="99598" bIns="49799" anchor="b" anchorCtr="0">
            <a:noAutofit/>
          </a:bodyPr>
          <a:lstStyle/>
          <a:p>
            <a:pPr algn="r">
              <a:buSzPts val="1300"/>
            </a:pPr>
            <a:fld id="{00000000-1234-1234-1234-123412341234}" type="slidenum">
              <a:rPr lang="en-US" sz="1300">
                <a:latin typeface="Calibri"/>
                <a:ea typeface="Calibri"/>
                <a:cs typeface="Calibri"/>
                <a:sym typeface="Calibri"/>
              </a:rPr>
              <a:pPr algn="r">
                <a:buSzPts val="1300"/>
              </a:pPr>
              <a:t>17</a:t>
            </a:fld>
            <a:endParaRPr sz="1300">
              <a:latin typeface="Calibri"/>
              <a:ea typeface="Calibri"/>
              <a:cs typeface="Calibri"/>
              <a:sym typeface="Calibri"/>
            </a:endParaRPr>
          </a:p>
        </p:txBody>
      </p:sp>
      <p:sp>
        <p:nvSpPr>
          <p:cNvPr id="2" name="Header Placeholder 1">
            <a:extLst>
              <a:ext uri="{FF2B5EF4-FFF2-40B4-BE49-F238E27FC236}">
                <a16:creationId xmlns:a16="http://schemas.microsoft.com/office/drawing/2014/main" id="{5E602153-2BDC-41F1-925A-19698C105885}"/>
              </a:ext>
            </a:extLst>
          </p:cNvPr>
          <p:cNvSpPr>
            <a:spLocks noGrp="1"/>
          </p:cNvSpPr>
          <p:nvPr>
            <p:ph type="hdr" idx="2"/>
          </p:nvPr>
        </p:nvSpPr>
        <p:spPr/>
        <p:txBody>
          <a:bodyPr/>
          <a:lstStyle/>
          <a:p>
            <a:r>
              <a:rPr lang="en-US"/>
              <a:t>For Financial Professional Use Only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9:notes"/>
          <p:cNvSpPr>
            <a:spLocks noGrp="1" noRot="1" noChangeAspect="1"/>
          </p:cNvSpPr>
          <p:nvPr>
            <p:ph type="sldImg" idx="2"/>
          </p:nvPr>
        </p:nvSpPr>
        <p:spPr>
          <a:xfrm>
            <a:off x="877888" y="1260475"/>
            <a:ext cx="6048375" cy="34020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9:notes"/>
          <p:cNvSpPr txBox="1">
            <a:spLocks noGrp="1"/>
          </p:cNvSpPr>
          <p:nvPr>
            <p:ph type="body" idx="1"/>
          </p:nvPr>
        </p:nvSpPr>
        <p:spPr>
          <a:xfrm>
            <a:off x="780289" y="4851611"/>
            <a:ext cx="6242304" cy="3969497"/>
          </a:xfrm>
          <a:prstGeom prst="rect">
            <a:avLst/>
          </a:prstGeom>
          <a:noFill/>
          <a:ln>
            <a:noFill/>
          </a:ln>
        </p:spPr>
        <p:txBody>
          <a:bodyPr spcFirstLastPara="1" wrap="square" lIns="102142" tIns="51084" rIns="102142" bIns="51084" anchor="t" anchorCtr="0">
            <a:noAutofit/>
          </a:bodyPr>
          <a:lstStyle/>
          <a:p>
            <a:pPr marL="0" indent="0">
              <a:buClr>
                <a:schemeClr val="lt1"/>
              </a:buClr>
              <a:buSzPts val="1200"/>
            </a:pPr>
            <a:r>
              <a:rPr lang="en-US"/>
              <a:t> Reading from slide </a:t>
            </a:r>
            <a:endParaRPr/>
          </a:p>
          <a:p>
            <a:pPr marL="0" indent="0">
              <a:buClr>
                <a:schemeClr val="dk1"/>
              </a:buClr>
              <a:buSzPts val="1200"/>
            </a:pPr>
            <a:endParaRPr/>
          </a:p>
        </p:txBody>
      </p:sp>
      <p:sp>
        <p:nvSpPr>
          <p:cNvPr id="341" name="Google Shape;341;p9:notes"/>
          <p:cNvSpPr txBox="1">
            <a:spLocks noGrp="1"/>
          </p:cNvSpPr>
          <p:nvPr>
            <p:ph type="sldNum" idx="12"/>
          </p:nvPr>
        </p:nvSpPr>
        <p:spPr>
          <a:xfrm>
            <a:off x="4419827" y="9575454"/>
            <a:ext cx="3381248" cy="505813"/>
          </a:xfrm>
          <a:prstGeom prst="rect">
            <a:avLst/>
          </a:prstGeom>
          <a:noFill/>
          <a:ln>
            <a:noFill/>
          </a:ln>
        </p:spPr>
        <p:txBody>
          <a:bodyPr spcFirstLastPara="1" wrap="square" lIns="102142" tIns="51084" rIns="102142" bIns="51084" anchor="b" anchorCtr="0">
            <a:noAutofit/>
          </a:bodyPr>
          <a:lstStyle/>
          <a:p>
            <a:pPr algn="r">
              <a:buSzPts val="1200"/>
            </a:pPr>
            <a:fld id="{00000000-1234-1234-1234-123412341234}" type="slidenum">
              <a:rPr lang="en-US" sz="1300">
                <a:latin typeface="Calibri"/>
                <a:ea typeface="Calibri"/>
                <a:cs typeface="Calibri"/>
                <a:sym typeface="Calibri"/>
              </a:rPr>
              <a:pPr algn="r">
                <a:buSzPts val="1200"/>
              </a:pPr>
              <a:t>18</a:t>
            </a:fld>
            <a:endParaRPr sz="1300">
              <a:latin typeface="Calibri"/>
              <a:ea typeface="Calibri"/>
              <a:cs typeface="Calibri"/>
              <a:sym typeface="Calibri"/>
            </a:endParaRPr>
          </a:p>
        </p:txBody>
      </p:sp>
      <p:sp>
        <p:nvSpPr>
          <p:cNvPr id="2" name="Header Placeholder 1">
            <a:extLst>
              <a:ext uri="{FF2B5EF4-FFF2-40B4-BE49-F238E27FC236}">
                <a16:creationId xmlns:a16="http://schemas.microsoft.com/office/drawing/2014/main" id="{02A4CCCE-98A4-0D14-7BE9-A73E326BB4AB}"/>
              </a:ext>
            </a:extLst>
          </p:cNvPr>
          <p:cNvSpPr>
            <a:spLocks noGrp="1"/>
          </p:cNvSpPr>
          <p:nvPr>
            <p:ph type="hdr" idx="2"/>
          </p:nvPr>
        </p:nvSpPr>
        <p:spPr/>
        <p:txBody>
          <a:bodyPr/>
          <a:lstStyle/>
          <a:p>
            <a:r>
              <a:rPr lang="en-US"/>
              <a:t>For Financial Professional Use Only</a:t>
            </a:r>
          </a:p>
        </p:txBody>
      </p:sp>
    </p:spTree>
    <p:extLst>
      <p:ext uri="{BB962C8B-B14F-4D97-AF65-F5344CB8AC3E}">
        <p14:creationId xmlns:p14="http://schemas.microsoft.com/office/powerpoint/2010/main" val="2020490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9:notes"/>
          <p:cNvSpPr>
            <a:spLocks noGrp="1" noRot="1" noChangeAspect="1"/>
          </p:cNvSpPr>
          <p:nvPr>
            <p:ph type="sldImg" idx="2"/>
          </p:nvPr>
        </p:nvSpPr>
        <p:spPr>
          <a:xfrm>
            <a:off x="877888" y="1260475"/>
            <a:ext cx="6048375" cy="34020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9:notes"/>
          <p:cNvSpPr txBox="1">
            <a:spLocks noGrp="1"/>
          </p:cNvSpPr>
          <p:nvPr>
            <p:ph type="body" idx="1"/>
          </p:nvPr>
        </p:nvSpPr>
        <p:spPr>
          <a:xfrm>
            <a:off x="780289" y="4851611"/>
            <a:ext cx="6242304" cy="3969497"/>
          </a:xfrm>
          <a:prstGeom prst="rect">
            <a:avLst/>
          </a:prstGeom>
          <a:noFill/>
          <a:ln>
            <a:noFill/>
          </a:ln>
        </p:spPr>
        <p:txBody>
          <a:bodyPr spcFirstLastPara="1" wrap="square" lIns="102142" tIns="51084" rIns="102142" bIns="51084" anchor="t" anchorCtr="0">
            <a:noAutofit/>
          </a:bodyPr>
          <a:lstStyle/>
          <a:p>
            <a:pPr marL="0" indent="0">
              <a:buClr>
                <a:schemeClr val="lt1"/>
              </a:buClr>
              <a:buSzPts val="1200"/>
            </a:pPr>
            <a:r>
              <a:rPr lang="en-US"/>
              <a:t> Reading from slide </a:t>
            </a:r>
            <a:endParaRPr/>
          </a:p>
          <a:p>
            <a:pPr marL="0" indent="0">
              <a:buClr>
                <a:schemeClr val="dk1"/>
              </a:buClr>
              <a:buSzPts val="1200"/>
            </a:pPr>
            <a:endParaRPr/>
          </a:p>
        </p:txBody>
      </p:sp>
      <p:sp>
        <p:nvSpPr>
          <p:cNvPr id="341" name="Google Shape;341;p9:notes"/>
          <p:cNvSpPr txBox="1">
            <a:spLocks noGrp="1"/>
          </p:cNvSpPr>
          <p:nvPr>
            <p:ph type="sldNum" idx="12"/>
          </p:nvPr>
        </p:nvSpPr>
        <p:spPr>
          <a:xfrm>
            <a:off x="4419827" y="9575454"/>
            <a:ext cx="3381248" cy="505813"/>
          </a:xfrm>
          <a:prstGeom prst="rect">
            <a:avLst/>
          </a:prstGeom>
          <a:noFill/>
          <a:ln>
            <a:noFill/>
          </a:ln>
        </p:spPr>
        <p:txBody>
          <a:bodyPr spcFirstLastPara="1" wrap="square" lIns="102142" tIns="51084" rIns="102142" bIns="51084" anchor="b" anchorCtr="0">
            <a:noAutofit/>
          </a:bodyPr>
          <a:lstStyle/>
          <a:p>
            <a:pPr algn="r">
              <a:buSzPts val="1200"/>
            </a:pPr>
            <a:fld id="{00000000-1234-1234-1234-123412341234}" type="slidenum">
              <a:rPr lang="en-US" sz="1300">
                <a:latin typeface="Calibri"/>
                <a:ea typeface="Calibri"/>
                <a:cs typeface="Calibri"/>
                <a:sym typeface="Calibri"/>
              </a:rPr>
              <a:pPr algn="r">
                <a:buSzPts val="1200"/>
              </a:pPr>
              <a:t>19</a:t>
            </a:fld>
            <a:endParaRPr sz="1300">
              <a:latin typeface="Calibri"/>
              <a:ea typeface="Calibri"/>
              <a:cs typeface="Calibri"/>
              <a:sym typeface="Calibri"/>
            </a:endParaRPr>
          </a:p>
        </p:txBody>
      </p:sp>
      <p:sp>
        <p:nvSpPr>
          <p:cNvPr id="2" name="Header Placeholder 1">
            <a:extLst>
              <a:ext uri="{FF2B5EF4-FFF2-40B4-BE49-F238E27FC236}">
                <a16:creationId xmlns:a16="http://schemas.microsoft.com/office/drawing/2014/main" id="{02A4CCCE-98A4-0D14-7BE9-A73E326BB4AB}"/>
              </a:ext>
            </a:extLst>
          </p:cNvPr>
          <p:cNvSpPr>
            <a:spLocks noGrp="1"/>
          </p:cNvSpPr>
          <p:nvPr>
            <p:ph type="hdr" idx="2"/>
          </p:nvPr>
        </p:nvSpPr>
        <p:spPr/>
        <p:txBody>
          <a:bodyPr/>
          <a:lstStyle/>
          <a:p>
            <a:r>
              <a:rPr lang="en-US"/>
              <a:t>For Financial Professional Use Only</a:t>
            </a:r>
          </a:p>
        </p:txBody>
      </p:sp>
    </p:spTree>
    <p:extLst>
      <p:ext uri="{BB962C8B-B14F-4D97-AF65-F5344CB8AC3E}">
        <p14:creationId xmlns:p14="http://schemas.microsoft.com/office/powerpoint/2010/main" val="1880030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35101F-331D-457E-BFB4-C1F9201F15C0}" type="slidenum">
              <a:rPr lang="en-US" smtClean="0"/>
              <a:t>20</a:t>
            </a:fld>
            <a:endParaRPr lang="en-US"/>
          </a:p>
        </p:txBody>
      </p:sp>
    </p:spTree>
    <p:extLst>
      <p:ext uri="{BB962C8B-B14F-4D97-AF65-F5344CB8AC3E}">
        <p14:creationId xmlns:p14="http://schemas.microsoft.com/office/powerpoint/2010/main" val="718128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notes"/>
          <p:cNvSpPr txBox="1">
            <a:spLocks noGrp="1"/>
          </p:cNvSpPr>
          <p:nvPr>
            <p:ph type="body" idx="1"/>
          </p:nvPr>
        </p:nvSpPr>
        <p:spPr>
          <a:xfrm>
            <a:off x="780289" y="4851607"/>
            <a:ext cx="6242304" cy="3969497"/>
          </a:xfrm>
          <a:prstGeom prst="rect">
            <a:avLst/>
          </a:prstGeom>
          <a:noFill/>
          <a:ln>
            <a:noFill/>
          </a:ln>
        </p:spPr>
        <p:txBody>
          <a:bodyPr spcFirstLastPara="1" wrap="square" lIns="102169" tIns="51084" rIns="102169" bIns="51084" anchor="t" anchorCtr="0">
            <a:noAutofit/>
          </a:bodyPr>
          <a:lstStyle/>
          <a:p>
            <a:pPr marL="0" indent="0">
              <a:buClr>
                <a:schemeClr val="dk1"/>
              </a:buClr>
              <a:buSzPts val="1200"/>
            </a:pPr>
            <a:endParaRPr/>
          </a:p>
        </p:txBody>
      </p:sp>
      <p:sp>
        <p:nvSpPr>
          <p:cNvPr id="270" name="Google Shape;270;p2:notes"/>
          <p:cNvSpPr>
            <a:spLocks noGrp="1" noRot="1" noChangeAspect="1"/>
          </p:cNvSpPr>
          <p:nvPr>
            <p:ph type="sldImg" idx="2"/>
          </p:nvPr>
        </p:nvSpPr>
        <p:spPr>
          <a:xfrm>
            <a:off x="877888" y="1260475"/>
            <a:ext cx="6048375" cy="34020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Header Placeholder 1">
            <a:extLst>
              <a:ext uri="{FF2B5EF4-FFF2-40B4-BE49-F238E27FC236}">
                <a16:creationId xmlns:a16="http://schemas.microsoft.com/office/drawing/2014/main" id="{B4E17069-54FC-80E5-55E0-7EA370A7CFD0}"/>
              </a:ext>
            </a:extLst>
          </p:cNvPr>
          <p:cNvSpPr>
            <a:spLocks noGrp="1"/>
          </p:cNvSpPr>
          <p:nvPr>
            <p:ph type="hdr" idx="2"/>
          </p:nvPr>
        </p:nvSpPr>
        <p:spPr/>
        <p:txBody>
          <a:bodyPr/>
          <a:lstStyle/>
          <a:p>
            <a:r>
              <a:rPr lang="en-US"/>
              <a:t>For Financial Professional Use Only</a:t>
            </a:r>
          </a:p>
        </p:txBody>
      </p:sp>
    </p:spTree>
    <p:extLst>
      <p:ext uri="{BB962C8B-B14F-4D97-AF65-F5344CB8AC3E}">
        <p14:creationId xmlns:p14="http://schemas.microsoft.com/office/powerpoint/2010/main" val="2666948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9:notes"/>
          <p:cNvSpPr>
            <a:spLocks noGrp="1" noRot="1" noChangeAspect="1"/>
          </p:cNvSpPr>
          <p:nvPr>
            <p:ph type="sldImg" idx="2"/>
          </p:nvPr>
        </p:nvSpPr>
        <p:spPr>
          <a:xfrm>
            <a:off x="877888" y="1260475"/>
            <a:ext cx="6048375" cy="34020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9:notes"/>
          <p:cNvSpPr txBox="1">
            <a:spLocks noGrp="1"/>
          </p:cNvSpPr>
          <p:nvPr>
            <p:ph type="body" idx="1"/>
          </p:nvPr>
        </p:nvSpPr>
        <p:spPr>
          <a:xfrm>
            <a:off x="780289" y="4851611"/>
            <a:ext cx="6242304" cy="3969497"/>
          </a:xfrm>
          <a:prstGeom prst="rect">
            <a:avLst/>
          </a:prstGeom>
          <a:noFill/>
          <a:ln>
            <a:noFill/>
          </a:ln>
        </p:spPr>
        <p:txBody>
          <a:bodyPr spcFirstLastPara="1" wrap="square" lIns="102142" tIns="51084" rIns="102142" bIns="51084" anchor="t" anchorCtr="0">
            <a:noAutofit/>
          </a:bodyPr>
          <a:lstStyle/>
          <a:p>
            <a:pPr marL="0" indent="0">
              <a:buClr>
                <a:schemeClr val="lt1"/>
              </a:buClr>
              <a:buSzPts val="1200"/>
            </a:pPr>
            <a:r>
              <a:rPr lang="en-US"/>
              <a:t> Reading from slide </a:t>
            </a:r>
            <a:endParaRPr/>
          </a:p>
          <a:p>
            <a:pPr marL="0" indent="0">
              <a:buClr>
                <a:schemeClr val="dk1"/>
              </a:buClr>
              <a:buSzPts val="1200"/>
            </a:pPr>
            <a:endParaRPr/>
          </a:p>
        </p:txBody>
      </p:sp>
      <p:sp>
        <p:nvSpPr>
          <p:cNvPr id="341" name="Google Shape;341;p9:notes"/>
          <p:cNvSpPr txBox="1">
            <a:spLocks noGrp="1"/>
          </p:cNvSpPr>
          <p:nvPr>
            <p:ph type="sldNum" idx="12"/>
          </p:nvPr>
        </p:nvSpPr>
        <p:spPr>
          <a:xfrm>
            <a:off x="4419827" y="9575454"/>
            <a:ext cx="3381248" cy="505813"/>
          </a:xfrm>
          <a:prstGeom prst="rect">
            <a:avLst/>
          </a:prstGeom>
          <a:noFill/>
          <a:ln>
            <a:noFill/>
          </a:ln>
        </p:spPr>
        <p:txBody>
          <a:bodyPr spcFirstLastPara="1" wrap="square" lIns="102142" tIns="51084" rIns="102142" bIns="51084" anchor="b" anchorCtr="0">
            <a:noAutofit/>
          </a:bodyPr>
          <a:lstStyle/>
          <a:p>
            <a:pPr algn="r">
              <a:buSzPts val="1200"/>
            </a:pPr>
            <a:fld id="{00000000-1234-1234-1234-123412341234}" type="slidenum">
              <a:rPr lang="en-US" sz="1300">
                <a:latin typeface="Calibri"/>
                <a:ea typeface="Calibri"/>
                <a:cs typeface="Calibri"/>
                <a:sym typeface="Calibri"/>
              </a:rPr>
              <a:pPr algn="r">
                <a:buSzPts val="1200"/>
              </a:pPr>
              <a:t>21</a:t>
            </a:fld>
            <a:endParaRPr sz="1300">
              <a:latin typeface="Calibri"/>
              <a:ea typeface="Calibri"/>
              <a:cs typeface="Calibri"/>
              <a:sym typeface="Calibri"/>
            </a:endParaRPr>
          </a:p>
        </p:txBody>
      </p:sp>
      <p:sp>
        <p:nvSpPr>
          <p:cNvPr id="2" name="Header Placeholder 1">
            <a:extLst>
              <a:ext uri="{FF2B5EF4-FFF2-40B4-BE49-F238E27FC236}">
                <a16:creationId xmlns:a16="http://schemas.microsoft.com/office/drawing/2014/main" id="{02A4CCCE-98A4-0D14-7BE9-A73E326BB4AB}"/>
              </a:ext>
            </a:extLst>
          </p:cNvPr>
          <p:cNvSpPr>
            <a:spLocks noGrp="1"/>
          </p:cNvSpPr>
          <p:nvPr>
            <p:ph type="hdr" idx="2"/>
          </p:nvPr>
        </p:nvSpPr>
        <p:spPr/>
        <p:txBody>
          <a:bodyPr/>
          <a:lstStyle/>
          <a:p>
            <a:r>
              <a:rPr lang="en-US"/>
              <a:t>For Financial Professional Use Only</a:t>
            </a:r>
          </a:p>
        </p:txBody>
      </p:sp>
    </p:spTree>
    <p:extLst>
      <p:ext uri="{BB962C8B-B14F-4D97-AF65-F5344CB8AC3E}">
        <p14:creationId xmlns:p14="http://schemas.microsoft.com/office/powerpoint/2010/main" val="10898216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https://www.nerdwallet.com/article/investing/secure-act </a:t>
            </a:r>
          </a:p>
        </p:txBody>
      </p:sp>
      <p:sp>
        <p:nvSpPr>
          <p:cNvPr id="4" name="Slide Number Placeholder 3"/>
          <p:cNvSpPr>
            <a:spLocks noGrp="1"/>
          </p:cNvSpPr>
          <p:nvPr>
            <p:ph type="sldNum" sz="quarter" idx="5"/>
          </p:nvPr>
        </p:nvSpPr>
        <p:spPr/>
        <p:txBody>
          <a:bodyPr/>
          <a:lstStyle/>
          <a:p>
            <a:fld id="{1A35101F-331D-457E-BFB4-C1F9201F15C0}" type="slidenum">
              <a:rPr lang="en-US" smtClean="0"/>
              <a:t>22</a:t>
            </a:fld>
            <a:endParaRPr lang="en-US"/>
          </a:p>
        </p:txBody>
      </p:sp>
    </p:spTree>
    <p:extLst>
      <p:ext uri="{BB962C8B-B14F-4D97-AF65-F5344CB8AC3E}">
        <p14:creationId xmlns:p14="http://schemas.microsoft.com/office/powerpoint/2010/main" val="3242971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https://www.nerdwallet.com/article/investing/secure-act </a:t>
            </a:r>
          </a:p>
        </p:txBody>
      </p:sp>
      <p:sp>
        <p:nvSpPr>
          <p:cNvPr id="4" name="Slide Number Placeholder 3"/>
          <p:cNvSpPr>
            <a:spLocks noGrp="1"/>
          </p:cNvSpPr>
          <p:nvPr>
            <p:ph type="sldNum" sz="quarter" idx="5"/>
          </p:nvPr>
        </p:nvSpPr>
        <p:spPr/>
        <p:txBody>
          <a:bodyPr/>
          <a:lstStyle/>
          <a:p>
            <a:fld id="{1A35101F-331D-457E-BFB4-C1F9201F15C0}" type="slidenum">
              <a:rPr lang="en-US" smtClean="0"/>
              <a:t>23</a:t>
            </a:fld>
            <a:endParaRPr lang="en-US"/>
          </a:p>
        </p:txBody>
      </p:sp>
    </p:spTree>
    <p:extLst>
      <p:ext uri="{BB962C8B-B14F-4D97-AF65-F5344CB8AC3E}">
        <p14:creationId xmlns:p14="http://schemas.microsoft.com/office/powerpoint/2010/main" val="29413793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35101F-331D-457E-BFB4-C1F9201F15C0}" type="slidenum">
              <a:rPr lang="en-US" smtClean="0"/>
              <a:t>24</a:t>
            </a:fld>
            <a:endParaRPr lang="en-US"/>
          </a:p>
        </p:txBody>
      </p:sp>
    </p:spTree>
    <p:extLst>
      <p:ext uri="{BB962C8B-B14F-4D97-AF65-F5344CB8AC3E}">
        <p14:creationId xmlns:p14="http://schemas.microsoft.com/office/powerpoint/2010/main" val="950453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35101F-331D-457E-BFB4-C1F9201F15C0}" type="slidenum">
              <a:rPr lang="en-US" smtClean="0"/>
              <a:t>25</a:t>
            </a:fld>
            <a:endParaRPr lang="en-US"/>
          </a:p>
        </p:txBody>
      </p:sp>
    </p:spTree>
    <p:extLst>
      <p:ext uri="{BB962C8B-B14F-4D97-AF65-F5344CB8AC3E}">
        <p14:creationId xmlns:p14="http://schemas.microsoft.com/office/powerpoint/2010/main" val="23236921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35101F-331D-457E-BFB4-C1F9201F15C0}" type="slidenum">
              <a:rPr lang="en-US" smtClean="0"/>
              <a:t>26</a:t>
            </a:fld>
            <a:endParaRPr lang="en-US"/>
          </a:p>
        </p:txBody>
      </p:sp>
    </p:spTree>
    <p:extLst>
      <p:ext uri="{BB962C8B-B14F-4D97-AF65-F5344CB8AC3E}">
        <p14:creationId xmlns:p14="http://schemas.microsoft.com/office/powerpoint/2010/main" val="4299184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9:notes"/>
          <p:cNvSpPr>
            <a:spLocks noGrp="1" noRot="1" noChangeAspect="1"/>
          </p:cNvSpPr>
          <p:nvPr>
            <p:ph type="sldImg" idx="2"/>
          </p:nvPr>
        </p:nvSpPr>
        <p:spPr>
          <a:xfrm>
            <a:off x="877888" y="1260475"/>
            <a:ext cx="6048375" cy="34020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9:notes"/>
          <p:cNvSpPr txBox="1">
            <a:spLocks noGrp="1"/>
          </p:cNvSpPr>
          <p:nvPr>
            <p:ph type="body" idx="1"/>
          </p:nvPr>
        </p:nvSpPr>
        <p:spPr>
          <a:xfrm>
            <a:off x="780289" y="4851611"/>
            <a:ext cx="6242304" cy="3969497"/>
          </a:xfrm>
          <a:prstGeom prst="rect">
            <a:avLst/>
          </a:prstGeom>
          <a:noFill/>
          <a:ln>
            <a:noFill/>
          </a:ln>
        </p:spPr>
        <p:txBody>
          <a:bodyPr spcFirstLastPara="1" wrap="square" lIns="102142" tIns="51084" rIns="102142" bIns="51084" anchor="t" anchorCtr="0">
            <a:noAutofit/>
          </a:bodyPr>
          <a:lstStyle/>
          <a:p>
            <a:pPr marL="0" indent="0">
              <a:buClr>
                <a:schemeClr val="lt1"/>
              </a:buClr>
              <a:buSzPts val="1200"/>
            </a:pPr>
            <a:r>
              <a:rPr lang="en-US"/>
              <a:t> Reading from slide </a:t>
            </a:r>
            <a:endParaRPr/>
          </a:p>
          <a:p>
            <a:pPr marL="0" indent="0">
              <a:buClr>
                <a:schemeClr val="dk1"/>
              </a:buClr>
              <a:buSzPts val="1200"/>
            </a:pPr>
            <a:endParaRPr/>
          </a:p>
        </p:txBody>
      </p:sp>
      <p:sp>
        <p:nvSpPr>
          <p:cNvPr id="341" name="Google Shape;341;p9:notes"/>
          <p:cNvSpPr txBox="1">
            <a:spLocks noGrp="1"/>
          </p:cNvSpPr>
          <p:nvPr>
            <p:ph type="sldNum" idx="12"/>
          </p:nvPr>
        </p:nvSpPr>
        <p:spPr>
          <a:xfrm>
            <a:off x="4419827" y="9575454"/>
            <a:ext cx="3381248" cy="505813"/>
          </a:xfrm>
          <a:prstGeom prst="rect">
            <a:avLst/>
          </a:prstGeom>
          <a:noFill/>
          <a:ln>
            <a:noFill/>
          </a:ln>
        </p:spPr>
        <p:txBody>
          <a:bodyPr spcFirstLastPara="1" wrap="square" lIns="102142" tIns="51084" rIns="102142" bIns="51084" anchor="b" anchorCtr="0">
            <a:noAutofit/>
          </a:bodyPr>
          <a:lstStyle/>
          <a:p>
            <a:pPr algn="r">
              <a:buSzPts val="1200"/>
            </a:pPr>
            <a:fld id="{00000000-1234-1234-1234-123412341234}" type="slidenum">
              <a:rPr lang="en-US" sz="1300">
                <a:latin typeface="Calibri"/>
                <a:ea typeface="Calibri"/>
                <a:cs typeface="Calibri"/>
                <a:sym typeface="Calibri"/>
              </a:rPr>
              <a:pPr algn="r">
                <a:buSzPts val="1200"/>
              </a:pPr>
              <a:t>27</a:t>
            </a:fld>
            <a:endParaRPr sz="1300">
              <a:latin typeface="Calibri"/>
              <a:ea typeface="Calibri"/>
              <a:cs typeface="Calibri"/>
              <a:sym typeface="Calibri"/>
            </a:endParaRPr>
          </a:p>
        </p:txBody>
      </p:sp>
      <p:sp>
        <p:nvSpPr>
          <p:cNvPr id="2" name="Header Placeholder 1">
            <a:extLst>
              <a:ext uri="{FF2B5EF4-FFF2-40B4-BE49-F238E27FC236}">
                <a16:creationId xmlns:a16="http://schemas.microsoft.com/office/drawing/2014/main" id="{02A4CCCE-98A4-0D14-7BE9-A73E326BB4AB}"/>
              </a:ext>
            </a:extLst>
          </p:cNvPr>
          <p:cNvSpPr>
            <a:spLocks noGrp="1"/>
          </p:cNvSpPr>
          <p:nvPr>
            <p:ph type="hdr" idx="2"/>
          </p:nvPr>
        </p:nvSpPr>
        <p:spPr/>
        <p:txBody>
          <a:bodyPr/>
          <a:lstStyle/>
          <a:p>
            <a:r>
              <a:rPr lang="en-US"/>
              <a:t>For Financial Professional Use Only</a:t>
            </a:r>
          </a:p>
        </p:txBody>
      </p:sp>
    </p:spTree>
    <p:extLst>
      <p:ext uri="{BB962C8B-B14F-4D97-AF65-F5344CB8AC3E}">
        <p14:creationId xmlns:p14="http://schemas.microsoft.com/office/powerpoint/2010/main" val="40484506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510903"/>
            <a:r>
              <a:rPr lang="en-US" sz="1200" dirty="0">
                <a:solidFill>
                  <a:srgbClr val="000000"/>
                </a:solidFill>
                <a:latin typeface="Times New Roman"/>
                <a:ea typeface="Times New Roman"/>
                <a:cs typeface="Times New Roman"/>
                <a:sym typeface="Times New Roman"/>
              </a:rPr>
              <a:t>According to Vanguard, financial advisors need to focus on the complex, creative, and human parts of the financial advice industry to remain profitable and grow. Some examples of these tasks include: applying knowledge, strategizing, thinking creatively, solving problems, judging quality, developing teams, maintaining relationships, and assisting and caring for others. </a:t>
            </a:r>
            <a:endParaRPr lang="en-US" sz="1800" dirty="0"/>
          </a:p>
          <a:p>
            <a:pPr indent="510903">
              <a:spcBef>
                <a:spcPts val="894"/>
              </a:spcBef>
            </a:pPr>
            <a:br>
              <a:rPr lang="en-US" sz="1800" dirty="0"/>
            </a:br>
            <a:r>
              <a:rPr lang="en-US" sz="1200" dirty="0">
                <a:solidFill>
                  <a:srgbClr val="000000"/>
                </a:solidFill>
                <a:latin typeface="Times New Roman"/>
                <a:ea typeface="Times New Roman"/>
                <a:cs typeface="Times New Roman"/>
                <a:sym typeface="Times New Roman"/>
              </a:rPr>
              <a:t>Thankfully, many of these complex and/or human tasks are key components of the financial advisory business when an advisor is providing comprehensive advice across all spectrums. Some “advanced” tasks financial advisors perform include: applying years of personal and professional knowledge when creating financial plans for clients, strategizing to ensure clients’ financial health, thinking creatively to solve clients’ financial problems, and judging the quality of clients’ financial, estate and tax plans. T</a:t>
            </a:r>
            <a:endParaRPr lang="en-US" dirty="0"/>
          </a:p>
          <a:p>
            <a:pPr indent="510903">
              <a:spcBef>
                <a:spcPts val="894"/>
              </a:spcBef>
            </a:pPr>
            <a:endParaRPr lang="en-US" sz="1200" dirty="0">
              <a:solidFill>
                <a:srgbClr val="000000"/>
              </a:solidFill>
              <a:latin typeface="Times New Roman"/>
              <a:ea typeface="Times New Roman"/>
              <a:cs typeface="Times New Roman"/>
              <a:sym typeface="Times New Roman"/>
            </a:endParaRPr>
          </a:p>
          <a:p>
            <a:pPr indent="510903">
              <a:spcBef>
                <a:spcPts val="894"/>
              </a:spcBef>
            </a:pPr>
            <a:r>
              <a:rPr lang="en-US" sz="1200" dirty="0">
                <a:solidFill>
                  <a:srgbClr val="000000"/>
                </a:solidFill>
                <a:latin typeface="Times New Roman"/>
                <a:ea typeface="Times New Roman"/>
                <a:cs typeface="Times New Roman"/>
                <a:sym typeface="Times New Roman"/>
              </a:rPr>
              <a:t>think about how many times you are called upon to work with clients on debt reduction strategies or how best to save for college retirement. Deciding whether and how a client should take out a loan, open a Section 529 Plan or tap into home equity to pay for college is but one example of assistance that is of a higher order. </a:t>
            </a:r>
            <a:endParaRPr lang="en-US" dirty="0"/>
          </a:p>
          <a:p>
            <a:pPr indent="510903">
              <a:spcBef>
                <a:spcPts val="894"/>
              </a:spcBef>
            </a:pPr>
            <a:endParaRPr lang="en-US" sz="1200" dirty="0">
              <a:solidFill>
                <a:srgbClr val="000000"/>
              </a:solidFill>
              <a:latin typeface="Times New Roman"/>
              <a:ea typeface="Times New Roman"/>
              <a:cs typeface="Times New Roman"/>
              <a:sym typeface="Times New Roman"/>
            </a:endParaRPr>
          </a:p>
          <a:p>
            <a:pPr indent="510903">
              <a:spcBef>
                <a:spcPts val="894"/>
              </a:spcBef>
            </a:pPr>
            <a:r>
              <a:rPr lang="en-US" sz="1200" dirty="0">
                <a:solidFill>
                  <a:srgbClr val="000000"/>
                </a:solidFill>
                <a:latin typeface="Times New Roman"/>
                <a:ea typeface="Times New Roman"/>
                <a:cs typeface="Times New Roman"/>
                <a:sym typeface="Times New Roman"/>
              </a:rPr>
              <a:t>Constructing retirement plans, estate plans, tax plans, cash flow and budget plans (and much more) requires knowledge across several disciplines and is not easily solved by an algorithm. Indeed, </a:t>
            </a:r>
            <a:r>
              <a:rPr lang="en-US" sz="1200" u="sng" dirty="0">
                <a:solidFill>
                  <a:srgbClr val="0563C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as we have discussed several times in this space</a:t>
            </a:r>
            <a:r>
              <a:rPr lang="en-US" sz="1200" dirty="0">
                <a:solidFill>
                  <a:srgbClr val="000000"/>
                </a:solidFill>
                <a:latin typeface="Times New Roman"/>
                <a:ea typeface="Times New Roman"/>
                <a:cs typeface="Times New Roman"/>
                <a:sym typeface="Times New Roman"/>
              </a:rPr>
              <a:t>, providing strategic advice regarding the New Tax Act is the most recent opportunity to add value. A financial advisor – if she does it right – can take great pride in completing advanced tasks for clients that machines cannot replicate. </a:t>
            </a:r>
            <a:endParaRPr lang="en-US" dirty="0"/>
          </a:p>
          <a:p>
            <a:pPr indent="510903">
              <a:spcBef>
                <a:spcPts val="894"/>
              </a:spcBef>
            </a:pPr>
            <a:endParaRPr lang="en-US" sz="1800" dirty="0"/>
          </a:p>
          <a:p>
            <a:pPr>
              <a:spcBef>
                <a:spcPts val="894"/>
              </a:spcBef>
            </a:pPr>
            <a:r>
              <a:rPr lang="en-US" sz="1200" b="1" dirty="0">
                <a:solidFill>
                  <a:srgbClr val="000000"/>
                </a:solidFill>
                <a:latin typeface="Times New Roman"/>
                <a:ea typeface="Times New Roman"/>
                <a:cs typeface="Times New Roman"/>
                <a:sym typeface="Times New Roman"/>
              </a:rPr>
              <a:t>Question: Are most of your firm’s services considered “Advanced?” Or are you more focused on “Repetitive” tasks such as processing paperwork?</a:t>
            </a:r>
            <a:endParaRPr lang="en-US" sz="1800" dirty="0"/>
          </a:p>
          <a:p>
            <a:pPr>
              <a:spcBef>
                <a:spcPts val="894"/>
              </a:spcBef>
            </a:pPr>
            <a:br>
              <a:rPr lang="en-US" sz="1800" dirty="0"/>
            </a:br>
            <a:endParaRPr lang="en-US" sz="1200" dirty="0">
              <a:latin typeface="Arial"/>
              <a:ea typeface="Arial"/>
              <a:cs typeface="Arial"/>
              <a:sym typeface="Arial"/>
            </a:endParaRPr>
          </a:p>
          <a:p>
            <a:endParaRPr lang="en-US" dirty="0"/>
          </a:p>
        </p:txBody>
      </p:sp>
      <p:sp>
        <p:nvSpPr>
          <p:cNvPr id="4" name="Slide Number Placeholder 3"/>
          <p:cNvSpPr>
            <a:spLocks noGrp="1"/>
          </p:cNvSpPr>
          <p:nvPr>
            <p:ph type="sldNum" sz="quarter" idx="5"/>
          </p:nvPr>
        </p:nvSpPr>
        <p:spPr/>
        <p:txBody>
          <a:bodyPr/>
          <a:lstStyle/>
          <a:p>
            <a:fld id="{1A35101F-331D-457E-BFB4-C1F9201F15C0}" type="slidenum">
              <a:rPr lang="en-US" smtClean="0"/>
              <a:t>28</a:t>
            </a:fld>
            <a:endParaRPr lang="en-US"/>
          </a:p>
        </p:txBody>
      </p:sp>
    </p:spTree>
    <p:extLst>
      <p:ext uri="{BB962C8B-B14F-4D97-AF65-F5344CB8AC3E}">
        <p14:creationId xmlns:p14="http://schemas.microsoft.com/office/powerpoint/2010/main" val="33937075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510903"/>
            <a:r>
              <a:rPr lang="en-US" sz="1200" dirty="0">
                <a:solidFill>
                  <a:srgbClr val="000000"/>
                </a:solidFill>
                <a:latin typeface="Times New Roman"/>
                <a:ea typeface="Times New Roman"/>
                <a:cs typeface="Times New Roman"/>
                <a:sym typeface="Times New Roman"/>
              </a:rPr>
              <a:t>According to Vanguard, financial advisors need to focus on the complex, creative, and human parts of the financial advice industry to remain profitable and grow. Some examples of these tasks include: applying knowledge, strategizing, thinking creatively, solving problems, judging quality, developing teams, maintaining relationships, and assisting and caring for others. </a:t>
            </a:r>
            <a:endParaRPr lang="en-US" sz="1800" dirty="0"/>
          </a:p>
          <a:p>
            <a:pPr indent="510903">
              <a:spcBef>
                <a:spcPts val="894"/>
              </a:spcBef>
            </a:pPr>
            <a:br>
              <a:rPr lang="en-US" sz="1800" dirty="0"/>
            </a:br>
            <a:r>
              <a:rPr lang="en-US" sz="1200" dirty="0">
                <a:solidFill>
                  <a:srgbClr val="000000"/>
                </a:solidFill>
                <a:latin typeface="Times New Roman"/>
                <a:ea typeface="Times New Roman"/>
                <a:cs typeface="Times New Roman"/>
                <a:sym typeface="Times New Roman"/>
              </a:rPr>
              <a:t>Thankfully, many of these complex and/or human tasks are key components of the financial advisory business when an advisor is providing comprehensive advice across all spectrums. Some “advanced” tasks financial advisors perform include: applying years of personal and professional knowledge when creating financial plans for clients, strategizing to ensure clients’ financial health, thinking creatively to solve clients’ financial problems, and judging the quality of clients’ financial, estate and tax plans. T</a:t>
            </a:r>
            <a:endParaRPr lang="en-US" dirty="0"/>
          </a:p>
          <a:p>
            <a:pPr indent="510903">
              <a:spcBef>
                <a:spcPts val="894"/>
              </a:spcBef>
            </a:pPr>
            <a:endParaRPr lang="en-US" sz="1200" dirty="0">
              <a:solidFill>
                <a:srgbClr val="000000"/>
              </a:solidFill>
              <a:latin typeface="Times New Roman"/>
              <a:ea typeface="Times New Roman"/>
              <a:cs typeface="Times New Roman"/>
              <a:sym typeface="Times New Roman"/>
            </a:endParaRPr>
          </a:p>
          <a:p>
            <a:pPr indent="510903">
              <a:spcBef>
                <a:spcPts val="894"/>
              </a:spcBef>
            </a:pPr>
            <a:r>
              <a:rPr lang="en-US" sz="1200" dirty="0">
                <a:solidFill>
                  <a:srgbClr val="000000"/>
                </a:solidFill>
                <a:latin typeface="Times New Roman"/>
                <a:ea typeface="Times New Roman"/>
                <a:cs typeface="Times New Roman"/>
                <a:sym typeface="Times New Roman"/>
              </a:rPr>
              <a:t>think about how many times you are called upon to work with clients on debt reduction strategies or how best to save for college retirement. Deciding whether and how a client should take out a loan, open a Section 529 Plan or tap into home equity to pay for college is but one example of assistance that is of a higher order. </a:t>
            </a:r>
            <a:endParaRPr lang="en-US" dirty="0"/>
          </a:p>
          <a:p>
            <a:pPr indent="510903">
              <a:spcBef>
                <a:spcPts val="894"/>
              </a:spcBef>
            </a:pPr>
            <a:endParaRPr lang="en-US" sz="1200" dirty="0">
              <a:solidFill>
                <a:srgbClr val="000000"/>
              </a:solidFill>
              <a:latin typeface="Times New Roman"/>
              <a:ea typeface="Times New Roman"/>
              <a:cs typeface="Times New Roman"/>
              <a:sym typeface="Times New Roman"/>
            </a:endParaRPr>
          </a:p>
          <a:p>
            <a:pPr indent="510903">
              <a:spcBef>
                <a:spcPts val="894"/>
              </a:spcBef>
            </a:pPr>
            <a:r>
              <a:rPr lang="en-US" sz="1200" dirty="0">
                <a:solidFill>
                  <a:srgbClr val="000000"/>
                </a:solidFill>
                <a:latin typeface="Times New Roman"/>
                <a:ea typeface="Times New Roman"/>
                <a:cs typeface="Times New Roman"/>
                <a:sym typeface="Times New Roman"/>
              </a:rPr>
              <a:t>Constructing retirement plans, estate plans, tax plans, cash flow and budget plans (and much more) requires knowledge across several disciplines and is not easily solved by an algorithm. Indeed, </a:t>
            </a:r>
            <a:r>
              <a:rPr lang="en-US" sz="1200" u="sng" dirty="0">
                <a:solidFill>
                  <a:srgbClr val="0563C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as we have discussed several times in this space</a:t>
            </a:r>
            <a:r>
              <a:rPr lang="en-US" sz="1200" dirty="0">
                <a:solidFill>
                  <a:srgbClr val="000000"/>
                </a:solidFill>
                <a:latin typeface="Times New Roman"/>
                <a:ea typeface="Times New Roman"/>
                <a:cs typeface="Times New Roman"/>
                <a:sym typeface="Times New Roman"/>
              </a:rPr>
              <a:t>, providing strategic advice regarding the New Tax Act is the most recent opportunity to add value. A financial advisor – if she does it right – can take great pride in completing advanced tasks for clients that machines cannot replicate. </a:t>
            </a:r>
            <a:endParaRPr lang="en-US" dirty="0"/>
          </a:p>
          <a:p>
            <a:pPr indent="510903">
              <a:spcBef>
                <a:spcPts val="894"/>
              </a:spcBef>
            </a:pPr>
            <a:endParaRPr lang="en-US" sz="1800" dirty="0"/>
          </a:p>
          <a:p>
            <a:pPr>
              <a:spcBef>
                <a:spcPts val="894"/>
              </a:spcBef>
            </a:pPr>
            <a:r>
              <a:rPr lang="en-US" sz="1200" b="1" dirty="0">
                <a:solidFill>
                  <a:srgbClr val="000000"/>
                </a:solidFill>
                <a:latin typeface="Times New Roman"/>
                <a:ea typeface="Times New Roman"/>
                <a:cs typeface="Times New Roman"/>
                <a:sym typeface="Times New Roman"/>
              </a:rPr>
              <a:t>Question: Are most of your firm’s services considered “Advanced?” Or are you more focused on “Repetitive” tasks such as processing paperwork?</a:t>
            </a:r>
            <a:endParaRPr lang="en-US" sz="1800" dirty="0"/>
          </a:p>
          <a:p>
            <a:pPr>
              <a:spcBef>
                <a:spcPts val="894"/>
              </a:spcBef>
            </a:pPr>
            <a:br>
              <a:rPr lang="en-US" sz="1800" dirty="0"/>
            </a:br>
            <a:endParaRPr lang="en-US" sz="1200" dirty="0">
              <a:latin typeface="Arial"/>
              <a:ea typeface="Arial"/>
              <a:cs typeface="Arial"/>
              <a:sym typeface="Arial"/>
            </a:endParaRPr>
          </a:p>
          <a:p>
            <a:endParaRPr lang="en-US" dirty="0"/>
          </a:p>
        </p:txBody>
      </p:sp>
      <p:sp>
        <p:nvSpPr>
          <p:cNvPr id="4" name="Slide Number Placeholder 3"/>
          <p:cNvSpPr>
            <a:spLocks noGrp="1"/>
          </p:cNvSpPr>
          <p:nvPr>
            <p:ph type="sldNum" sz="quarter" idx="5"/>
          </p:nvPr>
        </p:nvSpPr>
        <p:spPr/>
        <p:txBody>
          <a:bodyPr/>
          <a:lstStyle/>
          <a:p>
            <a:fld id="{1A35101F-331D-457E-BFB4-C1F9201F15C0}" type="slidenum">
              <a:rPr lang="en-US" smtClean="0"/>
              <a:t>29</a:t>
            </a:fld>
            <a:endParaRPr lang="en-US"/>
          </a:p>
        </p:txBody>
      </p:sp>
    </p:spTree>
    <p:extLst>
      <p:ext uri="{BB962C8B-B14F-4D97-AF65-F5344CB8AC3E}">
        <p14:creationId xmlns:p14="http://schemas.microsoft.com/office/powerpoint/2010/main" val="32380232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16:notes"/>
          <p:cNvSpPr txBox="1">
            <a:spLocks noGrp="1"/>
          </p:cNvSpPr>
          <p:nvPr>
            <p:ph type="body" idx="1"/>
          </p:nvPr>
        </p:nvSpPr>
        <p:spPr>
          <a:xfrm>
            <a:off x="780289" y="4851613"/>
            <a:ext cx="6242304" cy="3969497"/>
          </a:xfrm>
          <a:prstGeom prst="rect">
            <a:avLst/>
          </a:prstGeom>
          <a:noFill/>
          <a:ln>
            <a:noFill/>
          </a:ln>
        </p:spPr>
        <p:txBody>
          <a:bodyPr spcFirstLastPara="1" wrap="square" lIns="102138" tIns="51081" rIns="102138" bIns="51081" anchor="t" anchorCtr="0">
            <a:noAutofit/>
          </a:bodyPr>
          <a:lstStyle/>
          <a:p>
            <a:pPr defTabSz="1010206">
              <a:lnSpc>
                <a:spcPct val="90000"/>
              </a:lnSpc>
              <a:spcBef>
                <a:spcPts val="1326"/>
              </a:spcBef>
              <a:spcAft>
                <a:spcPts val="221"/>
              </a:spcAft>
              <a:buClr>
                <a:srgbClr val="1CADE4"/>
              </a:buClr>
              <a:buSzPct val="100000"/>
              <a:defRPr/>
            </a:pPr>
            <a:endParaRPr lang="en-US" sz="2200" dirty="0"/>
          </a:p>
        </p:txBody>
      </p:sp>
      <p:sp>
        <p:nvSpPr>
          <p:cNvPr id="684" name="Google Shape;684;p16:notes"/>
          <p:cNvSpPr>
            <a:spLocks noGrp="1" noRot="1" noChangeAspect="1"/>
          </p:cNvSpPr>
          <p:nvPr>
            <p:ph type="sldImg" idx="2"/>
          </p:nvPr>
        </p:nvSpPr>
        <p:spPr>
          <a:xfrm>
            <a:off x="877888" y="1260475"/>
            <a:ext cx="6048375" cy="34020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30088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9:notes"/>
          <p:cNvSpPr>
            <a:spLocks noGrp="1" noRot="1" noChangeAspect="1"/>
          </p:cNvSpPr>
          <p:nvPr>
            <p:ph type="sldImg" idx="2"/>
          </p:nvPr>
        </p:nvSpPr>
        <p:spPr>
          <a:xfrm>
            <a:off x="877888" y="1260475"/>
            <a:ext cx="6048375" cy="34020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9:notes"/>
          <p:cNvSpPr txBox="1">
            <a:spLocks noGrp="1"/>
          </p:cNvSpPr>
          <p:nvPr>
            <p:ph type="body" idx="1"/>
          </p:nvPr>
        </p:nvSpPr>
        <p:spPr>
          <a:xfrm>
            <a:off x="780289" y="4851611"/>
            <a:ext cx="6242304" cy="3969497"/>
          </a:xfrm>
          <a:prstGeom prst="rect">
            <a:avLst/>
          </a:prstGeom>
          <a:noFill/>
          <a:ln>
            <a:noFill/>
          </a:ln>
        </p:spPr>
        <p:txBody>
          <a:bodyPr spcFirstLastPara="1" wrap="square" lIns="102142" tIns="51084" rIns="102142" bIns="51084" anchor="t" anchorCtr="0">
            <a:noAutofit/>
          </a:bodyPr>
          <a:lstStyle/>
          <a:p>
            <a:pPr marL="0" indent="0">
              <a:buClr>
                <a:schemeClr val="lt1"/>
              </a:buClr>
              <a:buSzPts val="1200"/>
            </a:pPr>
            <a:r>
              <a:rPr lang="en-US"/>
              <a:t> Reading from slide </a:t>
            </a:r>
            <a:endParaRPr/>
          </a:p>
          <a:p>
            <a:pPr marL="0" indent="0">
              <a:buClr>
                <a:schemeClr val="dk1"/>
              </a:buClr>
              <a:buSzPts val="1200"/>
            </a:pPr>
            <a:endParaRPr/>
          </a:p>
        </p:txBody>
      </p:sp>
      <p:sp>
        <p:nvSpPr>
          <p:cNvPr id="341" name="Google Shape;341;p9:notes"/>
          <p:cNvSpPr txBox="1">
            <a:spLocks noGrp="1"/>
          </p:cNvSpPr>
          <p:nvPr>
            <p:ph type="sldNum" idx="12"/>
          </p:nvPr>
        </p:nvSpPr>
        <p:spPr>
          <a:xfrm>
            <a:off x="4419827" y="9575454"/>
            <a:ext cx="3381248" cy="505813"/>
          </a:xfrm>
          <a:prstGeom prst="rect">
            <a:avLst/>
          </a:prstGeom>
          <a:noFill/>
          <a:ln>
            <a:noFill/>
          </a:ln>
        </p:spPr>
        <p:txBody>
          <a:bodyPr spcFirstLastPara="1" wrap="square" lIns="102142" tIns="51084" rIns="102142" bIns="51084" anchor="b" anchorCtr="0">
            <a:noAutofit/>
          </a:bodyPr>
          <a:lstStyle/>
          <a:p>
            <a:pPr algn="r">
              <a:buSzPts val="1200"/>
            </a:pPr>
            <a:fld id="{00000000-1234-1234-1234-123412341234}" type="slidenum">
              <a:rPr lang="en-US" sz="1300">
                <a:latin typeface="Calibri"/>
                <a:ea typeface="Calibri"/>
                <a:cs typeface="Calibri"/>
                <a:sym typeface="Calibri"/>
              </a:rPr>
              <a:pPr algn="r">
                <a:buSzPts val="1200"/>
              </a:pPr>
              <a:t>3</a:t>
            </a:fld>
            <a:endParaRPr sz="1300">
              <a:latin typeface="Calibri"/>
              <a:ea typeface="Calibri"/>
              <a:cs typeface="Calibri"/>
              <a:sym typeface="Calibri"/>
            </a:endParaRPr>
          </a:p>
        </p:txBody>
      </p:sp>
      <p:sp>
        <p:nvSpPr>
          <p:cNvPr id="2" name="Header Placeholder 1">
            <a:extLst>
              <a:ext uri="{FF2B5EF4-FFF2-40B4-BE49-F238E27FC236}">
                <a16:creationId xmlns:a16="http://schemas.microsoft.com/office/drawing/2014/main" id="{02A4CCCE-98A4-0D14-7BE9-A73E326BB4AB}"/>
              </a:ext>
            </a:extLst>
          </p:cNvPr>
          <p:cNvSpPr>
            <a:spLocks noGrp="1"/>
          </p:cNvSpPr>
          <p:nvPr>
            <p:ph type="hdr" idx="2"/>
          </p:nvPr>
        </p:nvSpPr>
        <p:spPr/>
        <p:txBody>
          <a:bodyPr/>
          <a:lstStyle/>
          <a:p>
            <a:r>
              <a:rPr lang="en-US"/>
              <a:t>For Financial Professional Use Only</a:t>
            </a:r>
          </a:p>
        </p:txBody>
      </p:sp>
    </p:spTree>
    <p:extLst>
      <p:ext uri="{BB962C8B-B14F-4D97-AF65-F5344CB8AC3E}">
        <p14:creationId xmlns:p14="http://schemas.microsoft.com/office/powerpoint/2010/main" val="10225494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16:notes"/>
          <p:cNvSpPr txBox="1">
            <a:spLocks noGrp="1"/>
          </p:cNvSpPr>
          <p:nvPr>
            <p:ph type="body" idx="1"/>
          </p:nvPr>
        </p:nvSpPr>
        <p:spPr>
          <a:xfrm>
            <a:off x="780289" y="4851613"/>
            <a:ext cx="6242304" cy="3969497"/>
          </a:xfrm>
          <a:prstGeom prst="rect">
            <a:avLst/>
          </a:prstGeom>
          <a:noFill/>
          <a:ln>
            <a:noFill/>
          </a:ln>
        </p:spPr>
        <p:txBody>
          <a:bodyPr spcFirstLastPara="1" wrap="square" lIns="102138" tIns="51081" rIns="102138" bIns="51081" anchor="t" anchorCtr="0">
            <a:noAutofit/>
          </a:bodyPr>
          <a:lstStyle/>
          <a:p>
            <a:pPr defTabSz="1010206">
              <a:lnSpc>
                <a:spcPct val="90000"/>
              </a:lnSpc>
              <a:spcBef>
                <a:spcPts val="1326"/>
              </a:spcBef>
              <a:spcAft>
                <a:spcPts val="221"/>
              </a:spcAft>
              <a:buClr>
                <a:srgbClr val="1CADE4"/>
              </a:buClr>
              <a:buSzPct val="100000"/>
              <a:defRPr/>
            </a:pPr>
            <a:endParaRPr lang="en-US" sz="2200" dirty="0"/>
          </a:p>
        </p:txBody>
      </p:sp>
      <p:sp>
        <p:nvSpPr>
          <p:cNvPr id="684" name="Google Shape;684;p16:notes"/>
          <p:cNvSpPr>
            <a:spLocks noGrp="1" noRot="1" noChangeAspect="1"/>
          </p:cNvSpPr>
          <p:nvPr>
            <p:ph type="sldImg" idx="2"/>
          </p:nvPr>
        </p:nvSpPr>
        <p:spPr>
          <a:xfrm>
            <a:off x="877888" y="1260475"/>
            <a:ext cx="6048375" cy="34020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968307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16:notes"/>
          <p:cNvSpPr txBox="1">
            <a:spLocks noGrp="1"/>
          </p:cNvSpPr>
          <p:nvPr>
            <p:ph type="body" idx="1"/>
          </p:nvPr>
        </p:nvSpPr>
        <p:spPr>
          <a:xfrm>
            <a:off x="780289" y="4851613"/>
            <a:ext cx="6242304" cy="3969497"/>
          </a:xfrm>
          <a:prstGeom prst="rect">
            <a:avLst/>
          </a:prstGeom>
          <a:noFill/>
          <a:ln>
            <a:noFill/>
          </a:ln>
        </p:spPr>
        <p:txBody>
          <a:bodyPr spcFirstLastPara="1" wrap="square" lIns="102138" tIns="51081" rIns="102138" bIns="51081" anchor="t" anchorCtr="0">
            <a:noAutofit/>
          </a:bodyPr>
          <a:lstStyle/>
          <a:p>
            <a:pPr defTabSz="1010206">
              <a:lnSpc>
                <a:spcPct val="90000"/>
              </a:lnSpc>
              <a:spcBef>
                <a:spcPts val="1326"/>
              </a:spcBef>
              <a:spcAft>
                <a:spcPts val="221"/>
              </a:spcAft>
              <a:buClr>
                <a:srgbClr val="1CADE4"/>
              </a:buClr>
              <a:buSzPct val="100000"/>
              <a:defRPr/>
            </a:pPr>
            <a:endParaRPr lang="en-US" sz="2200" dirty="0"/>
          </a:p>
        </p:txBody>
      </p:sp>
      <p:sp>
        <p:nvSpPr>
          <p:cNvPr id="684" name="Google Shape;684;p16:notes"/>
          <p:cNvSpPr>
            <a:spLocks noGrp="1" noRot="1" noChangeAspect="1"/>
          </p:cNvSpPr>
          <p:nvPr>
            <p:ph type="sldImg" idx="2"/>
          </p:nvPr>
        </p:nvSpPr>
        <p:spPr>
          <a:xfrm>
            <a:off x="877888" y="1260475"/>
            <a:ext cx="6048375" cy="34020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661370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16:notes"/>
          <p:cNvSpPr txBox="1">
            <a:spLocks noGrp="1"/>
          </p:cNvSpPr>
          <p:nvPr>
            <p:ph type="body" idx="1"/>
          </p:nvPr>
        </p:nvSpPr>
        <p:spPr>
          <a:xfrm>
            <a:off x="780289" y="4851613"/>
            <a:ext cx="6242304" cy="3969497"/>
          </a:xfrm>
          <a:prstGeom prst="rect">
            <a:avLst/>
          </a:prstGeom>
          <a:noFill/>
          <a:ln>
            <a:noFill/>
          </a:ln>
        </p:spPr>
        <p:txBody>
          <a:bodyPr spcFirstLastPara="1" wrap="square" lIns="102138" tIns="51081" rIns="102138" bIns="51081" anchor="t" anchorCtr="0">
            <a:noAutofit/>
          </a:bodyPr>
          <a:lstStyle/>
          <a:p>
            <a:pPr defTabSz="1010206">
              <a:lnSpc>
                <a:spcPct val="90000"/>
              </a:lnSpc>
              <a:spcBef>
                <a:spcPts val="1326"/>
              </a:spcBef>
              <a:spcAft>
                <a:spcPts val="221"/>
              </a:spcAft>
              <a:buClr>
                <a:srgbClr val="1CADE4"/>
              </a:buClr>
              <a:buSzPct val="100000"/>
              <a:defRPr/>
            </a:pPr>
            <a:endParaRPr lang="en-US" sz="2200" dirty="0"/>
          </a:p>
        </p:txBody>
      </p:sp>
      <p:sp>
        <p:nvSpPr>
          <p:cNvPr id="684" name="Google Shape;684;p16:notes"/>
          <p:cNvSpPr>
            <a:spLocks noGrp="1" noRot="1" noChangeAspect="1"/>
          </p:cNvSpPr>
          <p:nvPr>
            <p:ph type="sldImg" idx="2"/>
          </p:nvPr>
        </p:nvSpPr>
        <p:spPr>
          <a:xfrm>
            <a:off x="877888" y="1260475"/>
            <a:ext cx="6048375" cy="34020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564782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8:notes"/>
          <p:cNvSpPr>
            <a:spLocks noGrp="1" noRot="1" noChangeAspect="1"/>
          </p:cNvSpPr>
          <p:nvPr>
            <p:ph type="sldImg" idx="2"/>
          </p:nvPr>
        </p:nvSpPr>
        <p:spPr>
          <a:xfrm>
            <a:off x="900113" y="1273175"/>
            <a:ext cx="6108700" cy="3435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2" name="Google Shape;592;p8:notes"/>
          <p:cNvSpPr txBox="1">
            <a:spLocks noGrp="1"/>
          </p:cNvSpPr>
          <p:nvPr>
            <p:ph type="body" idx="1"/>
          </p:nvPr>
        </p:nvSpPr>
        <p:spPr>
          <a:xfrm>
            <a:off x="790765" y="4900460"/>
            <a:ext cx="6326113" cy="4009467"/>
          </a:xfrm>
          <a:prstGeom prst="rect">
            <a:avLst/>
          </a:prstGeom>
          <a:noFill/>
          <a:ln>
            <a:noFill/>
          </a:ln>
        </p:spPr>
        <p:txBody>
          <a:bodyPr spcFirstLastPara="1" wrap="square" lIns="103343" tIns="51672" rIns="103343" bIns="51672" anchor="t" anchorCtr="0">
            <a:noAutofit/>
          </a:bodyPr>
          <a:lstStyle/>
          <a:p>
            <a:pPr>
              <a:lnSpc>
                <a:spcPct val="115000"/>
              </a:lnSpc>
            </a:pPr>
            <a:r>
              <a:rPr lang="en-US" sz="1300" dirty="0">
                <a:latin typeface="Arial" panose="020B0604020202020204" pitchFamily="34" charset="0"/>
                <a:ea typeface="Arial" panose="020B0604020202020204" pitchFamily="34" charset="0"/>
                <a:cs typeface="Arial" panose="020B0604020202020204" pitchFamily="34" charset="0"/>
              </a:rPr>
              <a:t>All of this adds up to a real threat potentially to families who have about $6M or more in assets, as there is a lot at risk. In addition, much of this estate planning requires years of advance planning, and often this legislation is passed with very little warning and can be retroactive if Congress so chooses.</a:t>
            </a:r>
          </a:p>
          <a:p>
            <a:pPr>
              <a:lnSpc>
                <a:spcPct val="115000"/>
              </a:lnSpc>
            </a:pPr>
            <a:endParaRPr lang="en-US" sz="1300" dirty="0">
              <a:latin typeface="Arial" panose="020B0604020202020204" pitchFamily="34" charset="0"/>
              <a:ea typeface="Arial" panose="020B0604020202020204" pitchFamily="34" charset="0"/>
              <a:cs typeface="Arial" panose="020B0604020202020204" pitchFamily="34" charset="0"/>
            </a:endParaRPr>
          </a:p>
          <a:p>
            <a:pPr>
              <a:lnSpc>
                <a:spcPct val="115000"/>
              </a:lnSpc>
            </a:pPr>
            <a:r>
              <a:rPr lang="en-US" sz="1300" dirty="0">
                <a:latin typeface="Arial" panose="020B0604020202020204" pitchFamily="34" charset="0"/>
                <a:ea typeface="Arial" panose="020B0604020202020204" pitchFamily="34" charset="0"/>
                <a:cs typeface="Arial" panose="020B0604020202020204" pitchFamily="34" charset="0"/>
              </a:rPr>
              <a:t>Congress could cut the current exemption in half, going down to about $6 million in a lifetime exemption.  Anybody worth around that amount or more should be focused on planning to minimize potential taxes.  For a couple, they should be concerned if they are worth around $ 10-12 million. </a:t>
            </a:r>
          </a:p>
          <a:p>
            <a:pPr>
              <a:lnSpc>
                <a:spcPct val="115000"/>
              </a:lnSpc>
            </a:pPr>
            <a:r>
              <a:rPr lang="en-US" sz="1300" dirty="0">
                <a:latin typeface="Arial" panose="020B0604020202020204" pitchFamily="34" charset="0"/>
                <a:ea typeface="Arial" panose="020B0604020202020204" pitchFamily="34" charset="0"/>
                <a:cs typeface="Arial" panose="020B0604020202020204" pitchFamily="34" charset="0"/>
              </a:rPr>
              <a:t>  </a:t>
            </a:r>
          </a:p>
          <a:p>
            <a:pPr>
              <a:lnSpc>
                <a:spcPct val="115000"/>
              </a:lnSpc>
            </a:pPr>
            <a:r>
              <a:rPr lang="en-US" sz="1300" dirty="0">
                <a:latin typeface="Arial" panose="020B0604020202020204" pitchFamily="34" charset="0"/>
                <a:ea typeface="Arial" panose="020B0604020202020204" pitchFamily="34" charset="0"/>
                <a:cs typeface="Arial" panose="020B0604020202020204" pitchFamily="34" charset="0"/>
              </a:rPr>
              <a:t>Tax chaos is not going away and Washington is not your friend. But, most important, tax planning is typically most effective when it is performed over a course of years. The very wealthy already know that, and now it is time for those who have accumulated wealth in the last ten or twenty years to heed that same lesson and begin their planning now.</a:t>
            </a:r>
          </a:p>
          <a:p>
            <a:pPr>
              <a:lnSpc>
                <a:spcPct val="115000"/>
              </a:lnSpc>
            </a:pPr>
            <a:endParaRPr lang="en-US" dirty="0"/>
          </a:p>
        </p:txBody>
      </p:sp>
      <p:sp>
        <p:nvSpPr>
          <p:cNvPr id="593" name="Google Shape;593;p8:notes"/>
          <p:cNvSpPr txBox="1">
            <a:spLocks noGrp="1"/>
          </p:cNvSpPr>
          <p:nvPr>
            <p:ph type="sldNum" idx="12"/>
          </p:nvPr>
        </p:nvSpPr>
        <p:spPr>
          <a:xfrm>
            <a:off x="4479168" y="9671868"/>
            <a:ext cx="3426644" cy="510906"/>
          </a:xfrm>
          <a:prstGeom prst="rect">
            <a:avLst/>
          </a:prstGeom>
          <a:noFill/>
          <a:ln>
            <a:noFill/>
          </a:ln>
        </p:spPr>
        <p:txBody>
          <a:bodyPr spcFirstLastPara="1" wrap="square" lIns="103343" tIns="51672" rIns="103343" bIns="51672" anchor="b" anchorCtr="0">
            <a:noAutofit/>
          </a:bodyPr>
          <a:lstStyle/>
          <a:p>
            <a:pPr defTabSz="977729">
              <a:buClr>
                <a:srgbClr val="000000"/>
              </a:buClr>
              <a:buSzPts val="1300"/>
              <a:defRPr/>
            </a:pPr>
            <a:fld id="{00000000-1234-1234-1234-123412341234}" type="slidenum">
              <a:rPr lang="en-US" sz="1400" kern="0">
                <a:solidFill>
                  <a:srgbClr val="000000"/>
                </a:solidFill>
                <a:latin typeface="Calibri"/>
                <a:ea typeface="Calibri"/>
                <a:cs typeface="Calibri"/>
                <a:sym typeface="Calibri"/>
              </a:rPr>
              <a:pPr defTabSz="977729">
                <a:buClr>
                  <a:srgbClr val="000000"/>
                </a:buClr>
                <a:buSzPts val="1300"/>
                <a:defRPr/>
              </a:pPr>
              <a:t>34</a:t>
            </a:fld>
            <a:endParaRPr sz="1400" kern="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9176135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35101F-331D-457E-BFB4-C1F9201F15C0}" type="slidenum">
              <a:rPr lang="en-US" smtClean="0"/>
              <a:t>35</a:t>
            </a:fld>
            <a:endParaRPr lang="en-US"/>
          </a:p>
        </p:txBody>
      </p:sp>
    </p:spTree>
    <p:extLst>
      <p:ext uri="{BB962C8B-B14F-4D97-AF65-F5344CB8AC3E}">
        <p14:creationId xmlns:p14="http://schemas.microsoft.com/office/powerpoint/2010/main" val="21960286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8:notes"/>
          <p:cNvSpPr>
            <a:spLocks noGrp="1" noRot="1" noChangeAspect="1"/>
          </p:cNvSpPr>
          <p:nvPr>
            <p:ph type="sldImg" idx="2"/>
          </p:nvPr>
        </p:nvSpPr>
        <p:spPr>
          <a:xfrm>
            <a:off x="900113" y="1273175"/>
            <a:ext cx="6108700" cy="3435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2" name="Google Shape;592;p8:notes"/>
          <p:cNvSpPr txBox="1">
            <a:spLocks noGrp="1"/>
          </p:cNvSpPr>
          <p:nvPr>
            <p:ph type="body" idx="1"/>
          </p:nvPr>
        </p:nvSpPr>
        <p:spPr>
          <a:xfrm>
            <a:off x="790765" y="4900460"/>
            <a:ext cx="6326113" cy="4009467"/>
          </a:xfrm>
          <a:prstGeom prst="rect">
            <a:avLst/>
          </a:prstGeom>
          <a:noFill/>
          <a:ln>
            <a:noFill/>
          </a:ln>
        </p:spPr>
        <p:txBody>
          <a:bodyPr spcFirstLastPara="1" wrap="square" lIns="103343" tIns="51672" rIns="103343" bIns="51672" anchor="t" anchorCtr="0">
            <a:noAutofit/>
          </a:bodyPr>
          <a:lstStyle/>
          <a:p>
            <a:pPr>
              <a:lnSpc>
                <a:spcPct val="115000"/>
              </a:lnSpc>
            </a:pPr>
            <a:endParaRPr lang="en-US" sz="1300" dirty="0">
              <a:latin typeface="Arial" panose="020B0604020202020204" pitchFamily="34" charset="0"/>
              <a:ea typeface="Arial" panose="020B0604020202020204" pitchFamily="34" charset="0"/>
              <a:cs typeface="Arial" panose="020B0604020202020204" pitchFamily="34" charset="0"/>
            </a:endParaRPr>
          </a:p>
          <a:p>
            <a:pPr>
              <a:lnSpc>
                <a:spcPct val="115000"/>
              </a:lnSpc>
            </a:pPr>
            <a:r>
              <a:rPr lang="en-US" sz="1300" dirty="0">
                <a:latin typeface="Arial" panose="020B0604020202020204" pitchFamily="34" charset="0"/>
                <a:ea typeface="Arial" panose="020B0604020202020204" pitchFamily="34" charset="0"/>
                <a:cs typeface="Arial" panose="020B0604020202020204" pitchFamily="34" charset="0"/>
              </a:rPr>
              <a:t>Congress could cut the current exemption in half, going down to about $6 million in a lifetime exemption.  Anybody worth around that amount or more should be focused on planning to minimize potential taxes.  For a couple, they should be concerned if they are worth around $ 10-12 million. </a:t>
            </a:r>
          </a:p>
          <a:p>
            <a:pPr>
              <a:lnSpc>
                <a:spcPct val="115000"/>
              </a:lnSpc>
            </a:pPr>
            <a:r>
              <a:rPr lang="en-US" sz="1300" dirty="0">
                <a:latin typeface="Arial" panose="020B0604020202020204" pitchFamily="34" charset="0"/>
                <a:ea typeface="Arial" panose="020B0604020202020204" pitchFamily="34" charset="0"/>
                <a:cs typeface="Arial" panose="020B0604020202020204" pitchFamily="34" charset="0"/>
              </a:rPr>
              <a:t>  </a:t>
            </a:r>
          </a:p>
          <a:p>
            <a:pPr>
              <a:lnSpc>
                <a:spcPct val="115000"/>
              </a:lnSpc>
            </a:pPr>
            <a:r>
              <a:rPr lang="en-US" sz="1300" dirty="0">
                <a:latin typeface="Arial" panose="020B0604020202020204" pitchFamily="34" charset="0"/>
                <a:ea typeface="Arial" panose="020B0604020202020204" pitchFamily="34" charset="0"/>
                <a:cs typeface="Arial" panose="020B0604020202020204" pitchFamily="34" charset="0"/>
              </a:rPr>
              <a:t>Tax chaos is not going away and Washington is not your friend. But, most important, tax planning is typically most effective when it is performed over a course of years. The very wealthy already know that, and now it is time for those who have accumulated wealth in the last ten or twenty years to heed that same lesson and begin their planning now.</a:t>
            </a:r>
          </a:p>
          <a:p>
            <a:pPr>
              <a:lnSpc>
                <a:spcPct val="115000"/>
              </a:lnSpc>
            </a:pPr>
            <a:endParaRPr lang="en-US" dirty="0"/>
          </a:p>
        </p:txBody>
      </p:sp>
      <p:sp>
        <p:nvSpPr>
          <p:cNvPr id="593" name="Google Shape;593;p8:notes"/>
          <p:cNvSpPr txBox="1">
            <a:spLocks noGrp="1"/>
          </p:cNvSpPr>
          <p:nvPr>
            <p:ph type="sldNum" idx="12"/>
          </p:nvPr>
        </p:nvSpPr>
        <p:spPr>
          <a:xfrm>
            <a:off x="4479168" y="9671868"/>
            <a:ext cx="3426644" cy="510906"/>
          </a:xfrm>
          <a:prstGeom prst="rect">
            <a:avLst/>
          </a:prstGeom>
          <a:noFill/>
          <a:ln>
            <a:noFill/>
          </a:ln>
        </p:spPr>
        <p:txBody>
          <a:bodyPr spcFirstLastPara="1" wrap="square" lIns="103343" tIns="51672" rIns="103343" bIns="51672" anchor="b" anchorCtr="0">
            <a:noAutofit/>
          </a:bodyPr>
          <a:lstStyle/>
          <a:p>
            <a:pPr defTabSz="977729">
              <a:buClr>
                <a:srgbClr val="000000"/>
              </a:buClr>
              <a:buSzPts val="1300"/>
              <a:defRPr/>
            </a:pPr>
            <a:fld id="{00000000-1234-1234-1234-123412341234}" type="slidenum">
              <a:rPr lang="en-US" sz="1400" kern="0">
                <a:solidFill>
                  <a:srgbClr val="000000"/>
                </a:solidFill>
                <a:latin typeface="Calibri"/>
                <a:ea typeface="Calibri"/>
                <a:cs typeface="Calibri"/>
                <a:sym typeface="Calibri"/>
              </a:rPr>
              <a:pPr defTabSz="977729">
                <a:buClr>
                  <a:srgbClr val="000000"/>
                </a:buClr>
                <a:buSzPts val="1300"/>
                <a:defRPr/>
              </a:pPr>
              <a:t>36</a:t>
            </a:fld>
            <a:endParaRPr sz="1400" kern="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873064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9:notes"/>
          <p:cNvSpPr>
            <a:spLocks noGrp="1" noRot="1" noChangeAspect="1"/>
          </p:cNvSpPr>
          <p:nvPr>
            <p:ph type="sldImg" idx="2"/>
          </p:nvPr>
        </p:nvSpPr>
        <p:spPr>
          <a:xfrm>
            <a:off x="723900" y="1166813"/>
            <a:ext cx="5595938" cy="31480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9:notes"/>
          <p:cNvSpPr txBox="1">
            <a:spLocks noGrp="1"/>
          </p:cNvSpPr>
          <p:nvPr>
            <p:ph type="body" idx="1"/>
          </p:nvPr>
        </p:nvSpPr>
        <p:spPr>
          <a:xfrm>
            <a:off x="704340" y="4489624"/>
            <a:ext cx="5634709" cy="3673325"/>
          </a:xfrm>
          <a:prstGeom prst="rect">
            <a:avLst/>
          </a:prstGeom>
          <a:noFill/>
          <a:ln>
            <a:noFill/>
          </a:ln>
        </p:spPr>
        <p:txBody>
          <a:bodyPr spcFirstLastPara="1" wrap="square" lIns="93507" tIns="46766" rIns="93507" bIns="46766" anchor="t" anchorCtr="0">
            <a:noAutofit/>
          </a:bodyPr>
          <a:lstStyle/>
          <a:p>
            <a:pPr marL="0" indent="0">
              <a:buClr>
                <a:schemeClr val="dk1"/>
              </a:buClr>
              <a:buSzPts val="1200"/>
            </a:pPr>
            <a:endParaRPr dirty="0"/>
          </a:p>
        </p:txBody>
      </p:sp>
      <p:sp>
        <p:nvSpPr>
          <p:cNvPr id="341" name="Google Shape;341;p9:notes"/>
          <p:cNvSpPr txBox="1">
            <a:spLocks noGrp="1"/>
          </p:cNvSpPr>
          <p:nvPr>
            <p:ph type="sldNum" idx="12"/>
          </p:nvPr>
        </p:nvSpPr>
        <p:spPr>
          <a:xfrm>
            <a:off x="3989623" y="8861012"/>
            <a:ext cx="3052134" cy="468073"/>
          </a:xfrm>
          <a:prstGeom prst="rect">
            <a:avLst/>
          </a:prstGeom>
          <a:noFill/>
          <a:ln>
            <a:noFill/>
          </a:ln>
        </p:spPr>
        <p:txBody>
          <a:bodyPr spcFirstLastPara="1" wrap="square" lIns="93507" tIns="46766" rIns="93507" bIns="46766" anchor="b" anchorCtr="0">
            <a:noAutofit/>
          </a:bodyPr>
          <a:lstStyle/>
          <a:p>
            <a:pPr algn="r" defTabSz="884900">
              <a:buSzPts val="1200"/>
              <a:defRPr/>
            </a:pPr>
            <a:fld id="{00000000-1234-1234-1234-123412341234}" type="slidenum">
              <a:rPr lang="en-US" sz="1100">
                <a:latin typeface="Calibri"/>
                <a:ea typeface="Calibri"/>
                <a:cs typeface="Calibri"/>
                <a:sym typeface="Calibri"/>
              </a:rPr>
              <a:pPr algn="r" defTabSz="884900">
                <a:buSzPts val="1200"/>
                <a:defRPr/>
              </a:pPr>
              <a:t>37</a:t>
            </a:fld>
            <a:endParaRPr sz="1100">
              <a:latin typeface="Calibri"/>
              <a:ea typeface="Calibri"/>
              <a:cs typeface="Calibri"/>
              <a:sym typeface="Calibri"/>
            </a:endParaRPr>
          </a:p>
        </p:txBody>
      </p:sp>
      <p:sp>
        <p:nvSpPr>
          <p:cNvPr id="2" name="Header Placeholder 1">
            <a:extLst>
              <a:ext uri="{FF2B5EF4-FFF2-40B4-BE49-F238E27FC236}">
                <a16:creationId xmlns:a16="http://schemas.microsoft.com/office/drawing/2014/main" id="{02A4CCCE-98A4-0D14-7BE9-A73E326BB4AB}"/>
              </a:ext>
            </a:extLst>
          </p:cNvPr>
          <p:cNvSpPr>
            <a:spLocks noGrp="1"/>
          </p:cNvSpPr>
          <p:nvPr>
            <p:ph type="hdr" idx="2"/>
          </p:nvPr>
        </p:nvSpPr>
        <p:spPr/>
        <p:txBody>
          <a:bodyPr/>
          <a:lstStyle/>
          <a:p>
            <a:pPr defTabSz="884900">
              <a:defRPr/>
            </a:pPr>
            <a:r>
              <a:rPr lang="en-US">
                <a:solidFill>
                  <a:srgbClr val="000000"/>
                </a:solidFill>
              </a:rPr>
              <a:t>For Financial Professional Use Only</a:t>
            </a:r>
          </a:p>
        </p:txBody>
      </p:sp>
    </p:spTree>
    <p:extLst>
      <p:ext uri="{BB962C8B-B14F-4D97-AF65-F5344CB8AC3E}">
        <p14:creationId xmlns:p14="http://schemas.microsoft.com/office/powerpoint/2010/main" val="1472393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New!</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5101F-331D-457E-BFB4-C1F9201F15C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706741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p61:notes"/>
          <p:cNvSpPr>
            <a:spLocks noGrp="1" noRot="1" noChangeAspect="1"/>
          </p:cNvSpPr>
          <p:nvPr>
            <p:ph type="sldImg" idx="2"/>
          </p:nvPr>
        </p:nvSpPr>
        <p:spPr>
          <a:xfrm>
            <a:off x="2863850" y="971550"/>
            <a:ext cx="4651375" cy="26177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4" name="Google Shape;844;p61:notes"/>
          <p:cNvSpPr txBox="1">
            <a:spLocks noGrp="1"/>
          </p:cNvSpPr>
          <p:nvPr>
            <p:ph type="body" idx="1"/>
          </p:nvPr>
        </p:nvSpPr>
        <p:spPr>
          <a:xfrm>
            <a:off x="1037879" y="3733689"/>
            <a:ext cx="8303023" cy="3054833"/>
          </a:xfrm>
          <a:prstGeom prst="rect">
            <a:avLst/>
          </a:prstGeom>
          <a:noFill/>
          <a:ln>
            <a:noFill/>
          </a:ln>
        </p:spPr>
        <p:txBody>
          <a:bodyPr spcFirstLastPara="1" wrap="square" lIns="103310" tIns="51668" rIns="103310" bIns="51668" anchor="t" anchorCtr="0">
            <a:noAutofit/>
          </a:bodyPr>
          <a:lstStyle/>
          <a:p>
            <a:pPr>
              <a:buClr>
                <a:schemeClr val="dk1"/>
              </a:buClr>
              <a:buSzPts val="1200"/>
            </a:pPr>
            <a:endParaRPr dirty="0"/>
          </a:p>
        </p:txBody>
      </p:sp>
      <p:sp>
        <p:nvSpPr>
          <p:cNvPr id="845" name="Google Shape;845;p61:notes"/>
          <p:cNvSpPr txBox="1">
            <a:spLocks noGrp="1"/>
          </p:cNvSpPr>
          <p:nvPr>
            <p:ph type="sldNum" idx="12"/>
          </p:nvPr>
        </p:nvSpPr>
        <p:spPr>
          <a:xfrm>
            <a:off x="5878910" y="7369050"/>
            <a:ext cx="4497472" cy="389262"/>
          </a:xfrm>
          <a:prstGeom prst="rect">
            <a:avLst/>
          </a:prstGeom>
          <a:noFill/>
          <a:ln>
            <a:noFill/>
          </a:ln>
        </p:spPr>
        <p:txBody>
          <a:bodyPr spcFirstLastPara="1" wrap="square" lIns="103310" tIns="51668" rIns="103310" bIns="51668" anchor="b" anchorCtr="0">
            <a:noAutofit/>
          </a:bodyPr>
          <a:lstStyle/>
          <a:p>
            <a:pPr algn="r">
              <a:buSzPts val="1200"/>
            </a:pPr>
            <a:fld id="{00000000-1234-1234-1234-123412341234}" type="slidenum">
              <a:rPr lang="en-US" sz="1300">
                <a:latin typeface="Calibri"/>
                <a:ea typeface="Calibri"/>
                <a:cs typeface="Calibri"/>
                <a:sym typeface="Calibri"/>
              </a:rPr>
              <a:pPr algn="r">
                <a:buSzPts val="1200"/>
              </a:pPr>
              <a:t>39</a:t>
            </a:fld>
            <a:endParaRPr sz="1300">
              <a:latin typeface="Calibri"/>
              <a:ea typeface="Calibri"/>
              <a:cs typeface="Calibri"/>
              <a:sym typeface="Calibri"/>
            </a:endParaRPr>
          </a:p>
        </p:txBody>
      </p:sp>
      <p:sp>
        <p:nvSpPr>
          <p:cNvPr id="2" name="Header Placeholder 1">
            <a:extLst>
              <a:ext uri="{FF2B5EF4-FFF2-40B4-BE49-F238E27FC236}">
                <a16:creationId xmlns:a16="http://schemas.microsoft.com/office/drawing/2014/main" id="{073BEEBE-F2D3-2E08-7DE7-55A904C5B475}"/>
              </a:ext>
            </a:extLst>
          </p:cNvPr>
          <p:cNvSpPr>
            <a:spLocks noGrp="1"/>
          </p:cNvSpPr>
          <p:nvPr>
            <p:ph type="hdr" idx="2"/>
          </p:nvPr>
        </p:nvSpPr>
        <p:spPr/>
        <p:txBody>
          <a:bodyPr/>
          <a:lstStyle/>
          <a:p>
            <a:r>
              <a:rPr lang="en-US"/>
              <a:t>For Financial Professional Use Only</a:t>
            </a:r>
          </a:p>
        </p:txBody>
      </p:sp>
    </p:spTree>
    <p:extLst>
      <p:ext uri="{BB962C8B-B14F-4D97-AF65-F5344CB8AC3E}">
        <p14:creationId xmlns:p14="http://schemas.microsoft.com/office/powerpoint/2010/main" val="35455443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2"/>
          </p:nvPr>
        </p:nvSpPr>
        <p:spPr/>
        <p:txBody>
          <a:bodyPr/>
          <a:lstStyle/>
          <a:p>
            <a:r>
              <a:rPr lang="en-US"/>
              <a:t>For Financial Professional Use Only</a:t>
            </a:r>
          </a:p>
        </p:txBody>
      </p:sp>
      <p:sp>
        <p:nvSpPr>
          <p:cNvPr id="5" name="Slide Number Placeholder 4"/>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40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87243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2"/>
          </p:nvPr>
        </p:nvSpPr>
        <p:spPr/>
        <p:txBody>
          <a:bodyPr/>
          <a:lstStyle/>
          <a:p>
            <a:r>
              <a:rPr lang="en-US"/>
              <a:t>For Financial Professional Use Only</a:t>
            </a:r>
          </a:p>
        </p:txBody>
      </p:sp>
      <p:sp>
        <p:nvSpPr>
          <p:cNvPr id="5" name="Slide Number Placeholder 4"/>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665286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p64:notes"/>
          <p:cNvSpPr>
            <a:spLocks noGrp="1" noRot="1" noChangeAspect="1"/>
          </p:cNvSpPr>
          <p:nvPr>
            <p:ph type="sldImg" idx="2"/>
          </p:nvPr>
        </p:nvSpPr>
        <p:spPr>
          <a:xfrm>
            <a:off x="798513" y="1212850"/>
            <a:ext cx="5816600" cy="32718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9" name="Google Shape;869;p64:notes"/>
          <p:cNvSpPr txBox="1">
            <a:spLocks noGrp="1"/>
          </p:cNvSpPr>
          <p:nvPr>
            <p:ph type="body" idx="1"/>
          </p:nvPr>
        </p:nvSpPr>
        <p:spPr>
          <a:xfrm>
            <a:off x="741342" y="4667105"/>
            <a:ext cx="5930731" cy="3818541"/>
          </a:xfrm>
          <a:prstGeom prst="rect">
            <a:avLst/>
          </a:prstGeom>
          <a:noFill/>
          <a:ln>
            <a:noFill/>
          </a:ln>
        </p:spPr>
        <p:txBody>
          <a:bodyPr spcFirstLastPara="1" wrap="square" lIns="97755" tIns="48877" rIns="97755" bIns="48877" anchor="t" anchorCtr="0">
            <a:noAutofit/>
          </a:bodyPr>
          <a:lstStyle/>
          <a:p>
            <a:pPr marL="0" indent="0">
              <a:lnSpc>
                <a:spcPct val="115000"/>
              </a:lnSpc>
            </a:pPr>
            <a:endParaRPr sz="1800">
              <a:latin typeface="Arial"/>
              <a:ea typeface="Arial"/>
              <a:cs typeface="Arial"/>
              <a:sym typeface="Arial"/>
            </a:endParaRPr>
          </a:p>
        </p:txBody>
      </p:sp>
      <p:sp>
        <p:nvSpPr>
          <p:cNvPr id="870" name="Google Shape;870;p64:notes"/>
          <p:cNvSpPr txBox="1">
            <a:spLocks noGrp="1"/>
          </p:cNvSpPr>
          <p:nvPr>
            <p:ph type="sldNum" idx="12"/>
          </p:nvPr>
        </p:nvSpPr>
        <p:spPr>
          <a:xfrm>
            <a:off x="4199218" y="9211303"/>
            <a:ext cx="3212479" cy="486576"/>
          </a:xfrm>
          <a:prstGeom prst="rect">
            <a:avLst/>
          </a:prstGeom>
          <a:noFill/>
          <a:ln>
            <a:noFill/>
          </a:ln>
        </p:spPr>
        <p:txBody>
          <a:bodyPr spcFirstLastPara="1" wrap="square" lIns="97755" tIns="48877" rIns="97755" bIns="48877" anchor="b" anchorCtr="0">
            <a:noAutofit/>
          </a:bodyPr>
          <a:lstStyle/>
          <a:p>
            <a:pPr algn="r">
              <a:buSzPts val="1300"/>
            </a:pPr>
            <a:fld id="{00000000-1234-1234-1234-123412341234}" type="slidenum">
              <a:rPr lang="en-US">
                <a:latin typeface="Calibri"/>
                <a:ea typeface="Calibri"/>
                <a:cs typeface="Calibri"/>
                <a:sym typeface="Calibri"/>
              </a:rPr>
              <a:pPr algn="r">
                <a:buSzPts val="1300"/>
              </a:pPr>
              <a:t>41</a:t>
            </a:fld>
            <a:endParaRPr>
              <a:latin typeface="Calibri"/>
              <a:ea typeface="Calibri"/>
              <a:cs typeface="Calibri"/>
              <a:sym typeface="Calibri"/>
            </a:endParaRPr>
          </a:p>
        </p:txBody>
      </p:sp>
      <p:sp>
        <p:nvSpPr>
          <p:cNvPr id="2" name="Header Placeholder 1">
            <a:extLst>
              <a:ext uri="{FF2B5EF4-FFF2-40B4-BE49-F238E27FC236}">
                <a16:creationId xmlns:a16="http://schemas.microsoft.com/office/drawing/2014/main" id="{99C910CB-0849-D6EE-4351-47221873F9B9}"/>
              </a:ext>
            </a:extLst>
          </p:cNvPr>
          <p:cNvSpPr>
            <a:spLocks noGrp="1"/>
          </p:cNvSpPr>
          <p:nvPr>
            <p:ph type="hdr" idx="2"/>
          </p:nvPr>
        </p:nvSpPr>
        <p:spPr/>
        <p:txBody>
          <a:bodyPr/>
          <a:lstStyle/>
          <a:p>
            <a:r>
              <a:rPr lang="en-US"/>
              <a:t>For Financial Professional Use Only</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p65: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7" name="Google Shape;877;p65:notes"/>
          <p:cNvSpPr txBox="1">
            <a:spLocks noGrp="1"/>
          </p:cNvSpPr>
          <p:nvPr>
            <p:ph type="body" idx="1"/>
          </p:nvPr>
        </p:nvSpPr>
        <p:spPr>
          <a:xfrm>
            <a:off x="695008" y="4444861"/>
            <a:ext cx="5560060" cy="3636705"/>
          </a:xfrm>
          <a:prstGeom prst="rect">
            <a:avLst/>
          </a:prstGeom>
          <a:noFill/>
          <a:ln>
            <a:noFill/>
          </a:ln>
        </p:spPr>
        <p:txBody>
          <a:bodyPr spcFirstLastPara="1" wrap="square" lIns="92470" tIns="46222" rIns="92470" bIns="46222" anchor="t" anchorCtr="0">
            <a:noAutofit/>
          </a:bodyPr>
          <a:lstStyle/>
          <a:p>
            <a:pPr marL="0" indent="0"/>
            <a:endParaRPr dirty="0"/>
          </a:p>
        </p:txBody>
      </p:sp>
      <p:sp>
        <p:nvSpPr>
          <p:cNvPr id="878" name="Google Shape;878;p65:notes"/>
          <p:cNvSpPr txBox="1">
            <a:spLocks noGrp="1"/>
          </p:cNvSpPr>
          <p:nvPr>
            <p:ph type="sldNum" idx="12"/>
          </p:nvPr>
        </p:nvSpPr>
        <p:spPr>
          <a:xfrm>
            <a:off x="3936767" y="8772669"/>
            <a:ext cx="3011699" cy="463406"/>
          </a:xfrm>
          <a:prstGeom prst="rect">
            <a:avLst/>
          </a:prstGeom>
          <a:noFill/>
          <a:ln>
            <a:noFill/>
          </a:ln>
        </p:spPr>
        <p:txBody>
          <a:bodyPr spcFirstLastPara="1" wrap="square" lIns="92470" tIns="46222" rIns="92470" bIns="46222" anchor="b" anchorCtr="0">
            <a:noAutofit/>
          </a:bodyPr>
          <a:lstStyle/>
          <a:p>
            <a:pPr algn="r">
              <a:buSzPts val="1400"/>
            </a:pPr>
            <a:fld id="{00000000-1234-1234-1234-123412341234}" type="slidenum">
              <a:rPr lang="en-US">
                <a:latin typeface="Calibri"/>
                <a:ea typeface="Calibri"/>
                <a:cs typeface="Calibri"/>
                <a:sym typeface="Calibri"/>
              </a:rPr>
              <a:pPr algn="r">
                <a:buSzPts val="1400"/>
              </a:pPr>
              <a:t>42</a:t>
            </a:fld>
            <a:endParaRPr>
              <a:latin typeface="Calibri"/>
              <a:ea typeface="Calibri"/>
              <a:cs typeface="Calibri"/>
              <a:sym typeface="Calibri"/>
            </a:endParaRPr>
          </a:p>
        </p:txBody>
      </p:sp>
      <p:sp>
        <p:nvSpPr>
          <p:cNvPr id="2" name="Header Placeholder 1">
            <a:extLst>
              <a:ext uri="{FF2B5EF4-FFF2-40B4-BE49-F238E27FC236}">
                <a16:creationId xmlns:a16="http://schemas.microsoft.com/office/drawing/2014/main" id="{8FBBA197-EBBA-7DB7-8F04-71022BFD0DC8}"/>
              </a:ext>
            </a:extLst>
          </p:cNvPr>
          <p:cNvSpPr>
            <a:spLocks noGrp="1"/>
          </p:cNvSpPr>
          <p:nvPr>
            <p:ph type="hdr" idx="2"/>
          </p:nvPr>
        </p:nvSpPr>
        <p:spPr/>
        <p:txBody>
          <a:bodyPr/>
          <a:lstStyle/>
          <a:p>
            <a:r>
              <a:rPr lang="en-US"/>
              <a:t>For Financial Professional Use Only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a:t>
            </a:r>
          </a:p>
        </p:txBody>
      </p:sp>
      <p:sp>
        <p:nvSpPr>
          <p:cNvPr id="4" name="Header Placeholder 3"/>
          <p:cNvSpPr>
            <a:spLocks noGrp="1"/>
          </p:cNvSpPr>
          <p:nvPr>
            <p:ph type="hdr" idx="2"/>
          </p:nvPr>
        </p:nvSpPr>
        <p:spPr/>
        <p:txBody>
          <a:bodyPr/>
          <a:lstStyle/>
          <a:p>
            <a:r>
              <a:rPr lang="en-US"/>
              <a:t>For Financial Professional Use Only</a:t>
            </a:r>
          </a:p>
        </p:txBody>
      </p:sp>
      <p:sp>
        <p:nvSpPr>
          <p:cNvPr id="5" name="Slide Number Placeholder 4"/>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60009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2"/>
          </p:nvPr>
        </p:nvSpPr>
        <p:spPr/>
        <p:txBody>
          <a:bodyPr/>
          <a:lstStyle/>
          <a:p>
            <a:r>
              <a:rPr lang="en-US"/>
              <a:t>For Financial Professional Use Only</a:t>
            </a:r>
          </a:p>
        </p:txBody>
      </p:sp>
      <p:sp>
        <p:nvSpPr>
          <p:cNvPr id="5" name="Slide Number Placeholder 4"/>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199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2"/>
          </p:nvPr>
        </p:nvSpPr>
        <p:spPr/>
        <p:txBody>
          <a:bodyPr/>
          <a:lstStyle/>
          <a:p>
            <a:r>
              <a:rPr lang="en-US"/>
              <a:t>For Financial Professional Use Only</a:t>
            </a:r>
          </a:p>
        </p:txBody>
      </p:sp>
      <p:sp>
        <p:nvSpPr>
          <p:cNvPr id="5" name="Slide Number Placeholder 4"/>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24162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9:notes"/>
          <p:cNvSpPr>
            <a:spLocks noGrp="1" noRot="1" noChangeAspect="1"/>
          </p:cNvSpPr>
          <p:nvPr>
            <p:ph type="sldImg" idx="2"/>
          </p:nvPr>
        </p:nvSpPr>
        <p:spPr>
          <a:xfrm>
            <a:off x="877888" y="1260475"/>
            <a:ext cx="6048375" cy="34020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9:notes"/>
          <p:cNvSpPr txBox="1">
            <a:spLocks noGrp="1"/>
          </p:cNvSpPr>
          <p:nvPr>
            <p:ph type="body" idx="1"/>
          </p:nvPr>
        </p:nvSpPr>
        <p:spPr>
          <a:xfrm>
            <a:off x="780289" y="4851611"/>
            <a:ext cx="6242304" cy="3969497"/>
          </a:xfrm>
          <a:prstGeom prst="rect">
            <a:avLst/>
          </a:prstGeom>
          <a:noFill/>
          <a:ln>
            <a:noFill/>
          </a:ln>
        </p:spPr>
        <p:txBody>
          <a:bodyPr spcFirstLastPara="1" wrap="square" lIns="102142" tIns="51084" rIns="102142" bIns="51084" anchor="t" anchorCtr="0">
            <a:noAutofit/>
          </a:bodyPr>
          <a:lstStyle/>
          <a:p>
            <a:pPr marL="0" indent="0">
              <a:buClr>
                <a:schemeClr val="lt1"/>
              </a:buClr>
              <a:buSzPts val="1200"/>
            </a:pPr>
            <a:r>
              <a:rPr lang="en-US"/>
              <a:t> Reading from slide </a:t>
            </a:r>
            <a:endParaRPr/>
          </a:p>
          <a:p>
            <a:pPr marL="0" indent="0">
              <a:buClr>
                <a:schemeClr val="dk1"/>
              </a:buClr>
              <a:buSzPts val="1200"/>
            </a:pPr>
            <a:endParaRPr/>
          </a:p>
        </p:txBody>
      </p:sp>
      <p:sp>
        <p:nvSpPr>
          <p:cNvPr id="341" name="Google Shape;341;p9:notes"/>
          <p:cNvSpPr txBox="1">
            <a:spLocks noGrp="1"/>
          </p:cNvSpPr>
          <p:nvPr>
            <p:ph type="sldNum" idx="12"/>
          </p:nvPr>
        </p:nvSpPr>
        <p:spPr>
          <a:xfrm>
            <a:off x="4419827" y="9575454"/>
            <a:ext cx="3381248" cy="505813"/>
          </a:xfrm>
          <a:prstGeom prst="rect">
            <a:avLst/>
          </a:prstGeom>
          <a:noFill/>
          <a:ln>
            <a:noFill/>
          </a:ln>
        </p:spPr>
        <p:txBody>
          <a:bodyPr spcFirstLastPara="1" wrap="square" lIns="102142" tIns="51084" rIns="102142" bIns="51084" anchor="b" anchorCtr="0">
            <a:noAutofit/>
          </a:bodyPr>
          <a:lstStyle/>
          <a:p>
            <a:pPr algn="r">
              <a:buSzPts val="1200"/>
            </a:pPr>
            <a:fld id="{00000000-1234-1234-1234-123412341234}" type="slidenum">
              <a:rPr lang="en-US" sz="1300">
                <a:latin typeface="Calibri"/>
                <a:ea typeface="Calibri"/>
                <a:cs typeface="Calibri"/>
                <a:sym typeface="Calibri"/>
              </a:rPr>
              <a:pPr algn="r">
                <a:buSzPts val="1200"/>
              </a:pPr>
              <a:t>8</a:t>
            </a:fld>
            <a:endParaRPr sz="1300">
              <a:latin typeface="Calibri"/>
              <a:ea typeface="Calibri"/>
              <a:cs typeface="Calibri"/>
              <a:sym typeface="Calibri"/>
            </a:endParaRPr>
          </a:p>
        </p:txBody>
      </p:sp>
      <p:sp>
        <p:nvSpPr>
          <p:cNvPr id="2" name="Header Placeholder 1">
            <a:extLst>
              <a:ext uri="{FF2B5EF4-FFF2-40B4-BE49-F238E27FC236}">
                <a16:creationId xmlns:a16="http://schemas.microsoft.com/office/drawing/2014/main" id="{02A4CCCE-98A4-0D14-7BE9-A73E326BB4AB}"/>
              </a:ext>
            </a:extLst>
          </p:cNvPr>
          <p:cNvSpPr>
            <a:spLocks noGrp="1"/>
          </p:cNvSpPr>
          <p:nvPr>
            <p:ph type="hdr" idx="2"/>
          </p:nvPr>
        </p:nvSpPr>
        <p:spPr/>
        <p:txBody>
          <a:bodyPr/>
          <a:lstStyle/>
          <a:p>
            <a:r>
              <a:rPr lang="en-US"/>
              <a:t>For Financial Professional Use Only</a:t>
            </a:r>
          </a:p>
        </p:txBody>
      </p:sp>
    </p:spTree>
    <p:extLst>
      <p:ext uri="{BB962C8B-B14F-4D97-AF65-F5344CB8AC3E}">
        <p14:creationId xmlns:p14="http://schemas.microsoft.com/office/powerpoint/2010/main" val="288273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35101F-331D-457E-BFB4-C1F9201F15C0}" type="slidenum">
              <a:rPr lang="en-US" smtClean="0"/>
              <a:t>10</a:t>
            </a:fld>
            <a:endParaRPr lang="en-US"/>
          </a:p>
        </p:txBody>
      </p:sp>
    </p:spTree>
    <p:extLst>
      <p:ext uri="{BB962C8B-B14F-4D97-AF65-F5344CB8AC3E}">
        <p14:creationId xmlns:p14="http://schemas.microsoft.com/office/powerpoint/2010/main" val="1641151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sp>
        <p:nvSpPr>
          <p:cNvPr id="19" name="Google Shape;19;p67"/>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 name="Google Shape;20;p67"/>
          <p:cNvSpPr/>
          <p:nvPr/>
        </p:nvSpPr>
        <p:spPr>
          <a:xfrm>
            <a:off x="1" y="6334316"/>
            <a:ext cx="12192000" cy="66484"/>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21;p67"/>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67"/>
          <p:cNvSpPr txBox="1">
            <a:spLocks noGrp="1"/>
          </p:cNvSpPr>
          <p:nvPr>
            <p:ph type="subTitle" idx="1"/>
          </p:nvPr>
        </p:nvSpPr>
        <p:spPr>
          <a:xfrm>
            <a:off x="1100051" y="4455621"/>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23" name="Google Shape;23;p6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5" name="Google Shape;25;p6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1pPr>
            <a:lvl2pPr marL="0" marR="0" lvl="1"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2pPr>
            <a:lvl3pPr marL="0" marR="0" lvl="2"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3pPr>
            <a:lvl4pPr marL="0" marR="0" lvl="3"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4pPr>
            <a:lvl5pPr marL="0" marR="0" lvl="4"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5pPr>
            <a:lvl6pPr marL="0" marR="0" lvl="5"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6pPr>
            <a:lvl7pPr marL="0" marR="0" lvl="6"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7pPr>
            <a:lvl8pPr marL="0" marR="0" lvl="7"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8pPr>
            <a:lvl9pPr marL="0" marR="0" lvl="8"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6" name="Google Shape;26;p67"/>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
        <p:nvSpPr>
          <p:cNvPr id="2" name="Google Shape;15;p66">
            <a:extLst>
              <a:ext uri="{FF2B5EF4-FFF2-40B4-BE49-F238E27FC236}">
                <a16:creationId xmlns:a16="http://schemas.microsoft.com/office/drawing/2014/main" id="{0B3D2990-B16C-C49D-3D1F-6110E1ACBDDE}"/>
              </a:ext>
            </a:extLst>
          </p:cNvPr>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FFFFFF"/>
              </a:buClr>
              <a:buSzPts val="1400"/>
              <a:buFont typeface="Calibri"/>
              <a:buNone/>
              <a:defRPr sz="1100" b="0" i="0" u="none" strike="noStrike" cap="none">
                <a:solidFill>
                  <a:srgbClr val="FFFFFF"/>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r>
              <a:rPr lang="en-US" dirty="0"/>
              <a:t>Copyright 2022, Taylor Financial Group, LLC | For Financial Professional Use Only</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B3F8E22-A1D4-4762-8404-EE90946687B8}" type="datetime1">
              <a:rPr lang="en-US" smtClean="0"/>
              <a:t>10/3/2024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Copyright 2022, Taylor Financial Group, LLC | For Financial Professional Use Only</a:t>
            </a:r>
          </a:p>
        </p:txBody>
      </p:sp>
      <p:sp>
        <p:nvSpPr>
          <p:cNvPr id="9" name="Slide Number Placeholder 8"/>
          <p:cNvSpPr>
            <a:spLocks noGrp="1"/>
          </p:cNvSpPr>
          <p:nvPr>
            <p:ph type="sldNum" sz="quarter" idx="12"/>
          </p:nvPr>
        </p:nvSpPr>
        <p:spPr/>
        <p:txBody>
          <a:bodyPr/>
          <a:lstStyle/>
          <a:p>
            <a:fld id="{77B15C1E-AB60-40E5-A6B9-EAEFAF12DDAF}" type="slidenum">
              <a:rPr lang="en-US" smtClean="0"/>
              <a:t>‹#›</a:t>
            </a:fld>
            <a:endParaRPr lang="en-US"/>
          </a:p>
        </p:txBody>
      </p:sp>
    </p:spTree>
    <p:extLst>
      <p:ext uri="{BB962C8B-B14F-4D97-AF65-F5344CB8AC3E}">
        <p14:creationId xmlns:p14="http://schemas.microsoft.com/office/powerpoint/2010/main" val="2891879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103"/>
        <p:cNvGrpSpPr/>
        <p:nvPr/>
      </p:nvGrpSpPr>
      <p:grpSpPr>
        <a:xfrm>
          <a:off x="0" y="0"/>
          <a:ext cx="0" cy="0"/>
          <a:chOff x="0" y="0"/>
          <a:chExt cx="0" cy="0"/>
        </a:xfrm>
      </p:grpSpPr>
      <p:sp>
        <p:nvSpPr>
          <p:cNvPr id="104" name="Google Shape;104;p70"/>
          <p:cNvSpPr txBox="1">
            <a:spLocks noGrp="1"/>
          </p:cNvSpPr>
          <p:nvPr>
            <p:ph type="title"/>
          </p:nvPr>
        </p:nvSpPr>
        <p:spPr>
          <a:xfrm>
            <a:off x="987552" y="530352"/>
            <a:ext cx="10323576" cy="50292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32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70"/>
          <p:cNvSpPr txBox="1">
            <a:spLocks noGrp="1"/>
          </p:cNvSpPr>
          <p:nvPr>
            <p:ph type="body" idx="1"/>
          </p:nvPr>
        </p:nvSpPr>
        <p:spPr>
          <a:xfrm>
            <a:off x="609600" y="1577340"/>
            <a:ext cx="10972800" cy="276999"/>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6" name="Google Shape;106;p70"/>
          <p:cNvSpPr txBox="1">
            <a:spLocks noGrp="1"/>
          </p:cNvSpPr>
          <p:nvPr>
            <p:ph type="ftr" idx="11"/>
          </p:nvPr>
        </p:nvSpPr>
        <p:spPr>
          <a:xfrm>
            <a:off x="3578134" y="6654939"/>
            <a:ext cx="5035732" cy="153888"/>
          </a:xfrm>
          <a:prstGeom prst="rect">
            <a:avLst/>
          </a:prstGeom>
          <a:noFill/>
          <a:ln>
            <a:noFill/>
          </a:ln>
        </p:spPr>
        <p:txBody>
          <a:bodyPr spcFirstLastPara="1" wrap="square" lIns="0" tIns="0" rIns="0" bIns="0" anchor="t" anchorCtr="0">
            <a:spAutoFit/>
          </a:bodyPr>
          <a:lstStyle>
            <a:lvl1pPr lvl="0" algn="ctr">
              <a:spcBef>
                <a:spcPts val="0"/>
              </a:spcBef>
              <a:spcAft>
                <a:spcPts val="0"/>
              </a:spcAft>
              <a:buClr>
                <a:srgbClr val="888888"/>
              </a:buClr>
              <a:buSzPts val="1400"/>
              <a:buFont typeface="Calibri"/>
              <a:buNone/>
              <a:defRPr sz="1000">
                <a:solidFill>
                  <a:srgbClr val="888888"/>
                </a:solidFill>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r>
              <a:rPr lang="en-US" dirty="0"/>
              <a:t>For Financial Professional Use Only | Copyright Taylor Financial Group, LLC, All Rights Reserved</a:t>
            </a:r>
          </a:p>
        </p:txBody>
      </p:sp>
      <p:sp>
        <p:nvSpPr>
          <p:cNvPr id="107" name="Google Shape;107;p70"/>
          <p:cNvSpPr txBox="1">
            <a:spLocks noGrp="1"/>
          </p:cNvSpPr>
          <p:nvPr>
            <p:ph type="dt" idx="10"/>
          </p:nvPr>
        </p:nvSpPr>
        <p:spPr>
          <a:xfrm>
            <a:off x="609600" y="6377940"/>
            <a:ext cx="280416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Clr>
                <a:srgbClr val="888888"/>
              </a:buClr>
              <a:buSzPts val="1400"/>
              <a:buFont typeface="Calibri"/>
              <a:buNone/>
              <a:defRPr>
                <a:solidFill>
                  <a:srgbClr val="888888"/>
                </a:solidFill>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08" name="Google Shape;108;p70"/>
          <p:cNvSpPr txBox="1">
            <a:spLocks noGrp="1"/>
          </p:cNvSpPr>
          <p:nvPr>
            <p:ph type="sldNum" idx="12"/>
          </p:nvPr>
        </p:nvSpPr>
        <p:spPr>
          <a:xfrm>
            <a:off x="8778240" y="6377940"/>
            <a:ext cx="2804160" cy="153888"/>
          </a:xfrm>
          <a:prstGeom prst="rect">
            <a:avLst/>
          </a:prstGeom>
          <a:noFill/>
          <a:ln>
            <a:noFill/>
          </a:ln>
        </p:spPr>
        <p:txBody>
          <a:bodyPr spcFirstLastPara="1" wrap="square" lIns="0" tIns="0" rIns="0" bIns="0" anchor="t" anchorCtr="0">
            <a:spAutoFit/>
          </a:bodyPr>
          <a:lstStyle>
            <a:lvl1pPr marL="0" marR="0" lvl="0" indent="0" algn="r">
              <a:spcBef>
                <a:spcPts val="0"/>
              </a:spcBef>
              <a:spcAft>
                <a:spcPts val="0"/>
              </a:spcAft>
              <a:buClr>
                <a:srgbClr val="888888"/>
              </a:buClr>
              <a:buSzPts val="1400"/>
              <a:buFont typeface="Calibri"/>
              <a:buNone/>
              <a:defRPr sz="10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584993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3"/>
        <p:cNvGrpSpPr/>
        <p:nvPr/>
      </p:nvGrpSpPr>
      <p:grpSpPr>
        <a:xfrm>
          <a:off x="0" y="0"/>
          <a:ext cx="0" cy="0"/>
          <a:chOff x="0" y="0"/>
          <a:chExt cx="0" cy="0"/>
        </a:xfrm>
      </p:grpSpPr>
      <p:sp>
        <p:nvSpPr>
          <p:cNvPr id="104" name="Google Shape;104;p70"/>
          <p:cNvSpPr txBox="1">
            <a:spLocks noGrp="1"/>
          </p:cNvSpPr>
          <p:nvPr>
            <p:ph type="title"/>
          </p:nvPr>
        </p:nvSpPr>
        <p:spPr>
          <a:xfrm>
            <a:off x="987552" y="530352"/>
            <a:ext cx="10323576" cy="50292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32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70"/>
          <p:cNvSpPr txBox="1">
            <a:spLocks noGrp="1"/>
          </p:cNvSpPr>
          <p:nvPr>
            <p:ph type="body" idx="1"/>
          </p:nvPr>
        </p:nvSpPr>
        <p:spPr>
          <a:xfrm>
            <a:off x="609600" y="1577340"/>
            <a:ext cx="10972800" cy="276999"/>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7" name="Google Shape;107;p70"/>
          <p:cNvSpPr txBox="1">
            <a:spLocks noGrp="1"/>
          </p:cNvSpPr>
          <p:nvPr>
            <p:ph type="dt" idx="10"/>
          </p:nvPr>
        </p:nvSpPr>
        <p:spPr>
          <a:xfrm>
            <a:off x="609600" y="6377940"/>
            <a:ext cx="280416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Clr>
                <a:srgbClr val="888888"/>
              </a:buClr>
              <a:buSzPts val="1400"/>
              <a:buFont typeface="Calibri"/>
              <a:buNone/>
              <a:defRPr>
                <a:solidFill>
                  <a:srgbClr val="888888"/>
                </a:solidFill>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08" name="Google Shape;108;p70"/>
          <p:cNvSpPr txBox="1">
            <a:spLocks noGrp="1"/>
          </p:cNvSpPr>
          <p:nvPr>
            <p:ph type="sldNum" idx="12"/>
          </p:nvPr>
        </p:nvSpPr>
        <p:spPr>
          <a:xfrm>
            <a:off x="8778240" y="6377940"/>
            <a:ext cx="2804160" cy="215444"/>
          </a:xfrm>
          <a:prstGeom prst="rect">
            <a:avLst/>
          </a:prstGeom>
          <a:noFill/>
          <a:ln>
            <a:noFill/>
          </a:ln>
        </p:spPr>
        <p:txBody>
          <a:bodyPr spcFirstLastPara="1" wrap="square" lIns="0" tIns="0" rIns="0" bIns="0" anchor="t" anchorCtr="0">
            <a:spAutoFit/>
          </a:bodyPr>
          <a:lstStyle>
            <a:lvl1pPr marL="0" marR="0" lvl="0" indent="0" algn="r">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 name="Google Shape;100;p69">
            <a:extLst>
              <a:ext uri="{FF2B5EF4-FFF2-40B4-BE49-F238E27FC236}">
                <a16:creationId xmlns:a16="http://schemas.microsoft.com/office/drawing/2014/main" id="{0E3F9647-9B9B-FB30-F036-DF116E27A7FA}"/>
              </a:ext>
            </a:extLst>
          </p:cNvPr>
          <p:cNvSpPr txBox="1">
            <a:spLocks noGrp="1"/>
          </p:cNvSpPr>
          <p:nvPr>
            <p:ph type="ftr" idx="11"/>
          </p:nvPr>
        </p:nvSpPr>
        <p:spPr>
          <a:xfrm>
            <a:off x="3921104" y="6577995"/>
            <a:ext cx="4349791" cy="138499"/>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r>
              <a:rPr lang="en-US" dirty="0"/>
              <a:t>Copyright 2022, Taylor Financial Group, LLC | For Financial Professional Use Only</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1_Title Slide" type="title">
  <p:cSld name="TITLE">
    <p:spTree>
      <p:nvGrpSpPr>
        <p:cNvPr id="1" name="Shape 109"/>
        <p:cNvGrpSpPr/>
        <p:nvPr/>
      </p:nvGrpSpPr>
      <p:grpSpPr>
        <a:xfrm>
          <a:off x="0" y="0"/>
          <a:ext cx="0" cy="0"/>
          <a:chOff x="0" y="0"/>
          <a:chExt cx="0" cy="0"/>
        </a:xfrm>
      </p:grpSpPr>
      <p:sp>
        <p:nvSpPr>
          <p:cNvPr id="110" name="Google Shape;110;p81"/>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11" name="Google Shape;111;p81"/>
          <p:cNvSpPr/>
          <p:nvPr/>
        </p:nvSpPr>
        <p:spPr>
          <a:xfrm>
            <a:off x="1" y="6334316"/>
            <a:ext cx="12192000" cy="66484"/>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12" name="Google Shape;112;p81"/>
          <p:cNvSpPr txBox="1">
            <a:spLocks noGrp="1"/>
          </p:cNvSpPr>
          <p:nvPr>
            <p:ph type="ctrTitle"/>
          </p:nvPr>
        </p:nvSpPr>
        <p:spPr>
          <a:xfrm>
            <a:off x="1097280" y="758952"/>
            <a:ext cx="10058400" cy="3566160"/>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SzPts val="1400"/>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81"/>
          <p:cNvSpPr txBox="1">
            <a:spLocks noGrp="1"/>
          </p:cNvSpPr>
          <p:nvPr>
            <p:ph type="subTitle" idx="1"/>
          </p:nvPr>
        </p:nvSpPr>
        <p:spPr>
          <a:xfrm>
            <a:off x="1100051" y="4455621"/>
            <a:ext cx="10058400" cy="1143000"/>
          </a:xfrm>
          <a:prstGeom prst="rect">
            <a:avLst/>
          </a:prstGeom>
          <a:noFill/>
          <a:ln>
            <a:noFill/>
          </a:ln>
        </p:spPr>
        <p:txBody>
          <a:bodyPr spcFirstLastPara="1" wrap="square" lIns="91425" tIns="0" rIns="91425" bIns="0" anchor="t" anchorCtr="0">
            <a:normAutofit/>
          </a:bodyPr>
          <a:lstStyle>
            <a:lvl1pPr lvl="0" algn="l">
              <a:lnSpc>
                <a:spcPct val="100000"/>
              </a:lnSpc>
              <a:spcBef>
                <a:spcPts val="0"/>
              </a:spcBef>
              <a:spcAft>
                <a:spcPts val="0"/>
              </a:spcAft>
              <a:buClr>
                <a:schemeClr val="dk2"/>
              </a:buClr>
              <a:buSzPts val="2400"/>
              <a:buFont typeface="Calibri"/>
              <a:buNone/>
              <a:defRPr sz="2400" cap="none">
                <a:solidFill>
                  <a:schemeClr val="dk2"/>
                </a:solidFill>
                <a:latin typeface="Calibri"/>
                <a:ea typeface="Calibri"/>
                <a:cs typeface="Calibri"/>
                <a:sym typeface="Calibri"/>
              </a:defRPr>
            </a:lvl1pPr>
            <a:lvl2pPr lvl="1" algn="ctr">
              <a:lnSpc>
                <a:spcPct val="100000"/>
              </a:lnSpc>
              <a:spcBef>
                <a:spcPts val="0"/>
              </a:spcBef>
              <a:spcAft>
                <a:spcPts val="0"/>
              </a:spcAft>
              <a:buSzPts val="2400"/>
              <a:buFont typeface="Calibri"/>
              <a:buNone/>
              <a:defRPr sz="2400"/>
            </a:lvl2pPr>
            <a:lvl3pPr lvl="2" algn="ctr">
              <a:lnSpc>
                <a:spcPct val="100000"/>
              </a:lnSpc>
              <a:spcBef>
                <a:spcPts val="0"/>
              </a:spcBef>
              <a:spcAft>
                <a:spcPts val="0"/>
              </a:spcAft>
              <a:buSzPts val="2400"/>
              <a:buFont typeface="Calibri"/>
              <a:buNone/>
              <a:defRPr sz="2400"/>
            </a:lvl3pPr>
            <a:lvl4pPr lvl="3" algn="ctr">
              <a:lnSpc>
                <a:spcPct val="100000"/>
              </a:lnSpc>
              <a:spcBef>
                <a:spcPts val="0"/>
              </a:spcBef>
              <a:spcAft>
                <a:spcPts val="0"/>
              </a:spcAft>
              <a:buSzPts val="2000"/>
              <a:buFont typeface="Calibri"/>
              <a:buNone/>
              <a:defRPr sz="2000"/>
            </a:lvl4pPr>
            <a:lvl5pPr lvl="4" algn="ctr">
              <a:lnSpc>
                <a:spcPct val="100000"/>
              </a:lnSpc>
              <a:spcBef>
                <a:spcPts val="0"/>
              </a:spcBef>
              <a:spcAft>
                <a:spcPts val="0"/>
              </a:spcAft>
              <a:buSzPts val="2000"/>
              <a:buFont typeface="Calibri"/>
              <a:buNone/>
              <a:defRPr sz="2000"/>
            </a:lvl5pPr>
            <a:lvl6pPr lvl="5" algn="ctr">
              <a:lnSpc>
                <a:spcPct val="100000"/>
              </a:lnSpc>
              <a:spcBef>
                <a:spcPts val="0"/>
              </a:spcBef>
              <a:spcAft>
                <a:spcPts val="0"/>
              </a:spcAft>
              <a:buSzPts val="2000"/>
              <a:buFont typeface="Calibri"/>
              <a:buNone/>
              <a:defRPr sz="2000"/>
            </a:lvl6pPr>
            <a:lvl7pPr lvl="6" algn="ctr">
              <a:lnSpc>
                <a:spcPct val="100000"/>
              </a:lnSpc>
              <a:spcBef>
                <a:spcPts val="0"/>
              </a:spcBef>
              <a:spcAft>
                <a:spcPts val="0"/>
              </a:spcAft>
              <a:buSzPts val="2000"/>
              <a:buFont typeface="Calibri"/>
              <a:buNone/>
              <a:defRPr sz="2000"/>
            </a:lvl7pPr>
            <a:lvl8pPr lvl="7" algn="ctr">
              <a:lnSpc>
                <a:spcPct val="100000"/>
              </a:lnSpc>
              <a:spcBef>
                <a:spcPts val="0"/>
              </a:spcBef>
              <a:spcAft>
                <a:spcPts val="0"/>
              </a:spcAft>
              <a:buSzPts val="2000"/>
              <a:buFont typeface="Calibri"/>
              <a:buNone/>
              <a:defRPr sz="2000"/>
            </a:lvl8pPr>
            <a:lvl9pPr lvl="8" algn="ctr">
              <a:lnSpc>
                <a:spcPct val="100000"/>
              </a:lnSpc>
              <a:spcBef>
                <a:spcPts val="0"/>
              </a:spcBef>
              <a:spcAft>
                <a:spcPts val="0"/>
              </a:spcAft>
              <a:buSzPts val="2000"/>
              <a:buFont typeface="Calibri"/>
              <a:buNone/>
              <a:defRPr sz="2000"/>
            </a:lvl9pPr>
          </a:lstStyle>
          <a:p>
            <a:endParaRPr/>
          </a:p>
        </p:txBody>
      </p:sp>
      <p:sp>
        <p:nvSpPr>
          <p:cNvPr id="114" name="Google Shape;114;p81"/>
          <p:cNvSpPr txBox="1">
            <a:spLocks noGrp="1"/>
          </p:cNvSpPr>
          <p:nvPr>
            <p:ph type="dt" idx="10"/>
          </p:nvPr>
        </p:nvSpPr>
        <p:spPr>
          <a:xfrm>
            <a:off x="609600" y="6377940"/>
            <a:ext cx="280416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5" name="Google Shape;115;p81"/>
          <p:cNvSpPr txBox="1">
            <a:spLocks noGrp="1"/>
          </p:cNvSpPr>
          <p:nvPr>
            <p:ph type="ftr" idx="11"/>
          </p:nvPr>
        </p:nvSpPr>
        <p:spPr>
          <a:xfrm>
            <a:off x="4145280" y="6377940"/>
            <a:ext cx="3901440" cy="276999"/>
          </a:xfrm>
          <a:prstGeom prst="rect">
            <a:avLst/>
          </a:prstGeom>
          <a:noFill/>
          <a:ln>
            <a:noFill/>
          </a:ln>
        </p:spPr>
        <p:txBody>
          <a:bodyPr spcFirstLastPara="1" wrap="square" lIns="0" tIns="0" rIns="0" bIns="0" anchor="t" anchorCtr="0">
            <a:sp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r>
              <a:rPr lang="en-US"/>
              <a:t>Copyright 2022, Taylor Financial Group, LLC | For Financial Professional Use Only</a:t>
            </a:r>
            <a:endParaRPr/>
          </a:p>
        </p:txBody>
      </p:sp>
      <p:sp>
        <p:nvSpPr>
          <p:cNvPr id="116" name="Google Shape;116;p81"/>
          <p:cNvSpPr txBox="1">
            <a:spLocks noGrp="1"/>
          </p:cNvSpPr>
          <p:nvPr>
            <p:ph type="sldNum" idx="12"/>
          </p:nvPr>
        </p:nvSpPr>
        <p:spPr>
          <a:xfrm>
            <a:off x="8778240" y="6377940"/>
            <a:ext cx="2804160" cy="215444"/>
          </a:xfrm>
          <a:prstGeom prst="rect">
            <a:avLst/>
          </a:prstGeom>
          <a:noFill/>
          <a:ln>
            <a:noFill/>
          </a:ln>
        </p:spPr>
        <p:txBody>
          <a:bodyPr spcFirstLastPara="1" wrap="square" lIns="0" tIns="0" rIns="0" bIns="0" anchor="t" anchorCtr="0">
            <a:spAutoFit/>
          </a:bodyPr>
          <a:lstStyle>
            <a:lvl1pPr marL="0" marR="0" lvl="0" indent="0" algn="r">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17" name="Google Shape;117;p81"/>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nfographic/Table/Map Option 4 (no bar at bottom)">
  <p:cSld name="Infographic/Table/Map Option 4 (no bar at bottom)">
    <p:spTree>
      <p:nvGrpSpPr>
        <p:cNvPr id="1" name="Shape 122"/>
        <p:cNvGrpSpPr/>
        <p:nvPr/>
      </p:nvGrpSpPr>
      <p:grpSpPr>
        <a:xfrm>
          <a:off x="0" y="0"/>
          <a:ext cx="0" cy="0"/>
          <a:chOff x="0" y="0"/>
          <a:chExt cx="0" cy="0"/>
        </a:xfrm>
      </p:grpSpPr>
      <p:sp>
        <p:nvSpPr>
          <p:cNvPr id="123" name="Google Shape;123;p83"/>
          <p:cNvSpPr/>
          <p:nvPr/>
        </p:nvSpPr>
        <p:spPr>
          <a:xfrm>
            <a:off x="0" y="0"/>
            <a:ext cx="12192000" cy="6857999"/>
          </a:xfrm>
          <a:prstGeom prst="rect">
            <a:avLst/>
          </a:prstGeom>
          <a:solidFill>
            <a:srgbClr val="F2F2F2">
              <a:alpha val="4941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24" name="Google Shape;124;p83"/>
          <p:cNvSpPr txBox="1">
            <a:spLocks noGrp="1"/>
          </p:cNvSpPr>
          <p:nvPr>
            <p:ph type="body" idx="1"/>
          </p:nvPr>
        </p:nvSpPr>
        <p:spPr>
          <a:xfrm>
            <a:off x="941388" y="629413"/>
            <a:ext cx="10286999" cy="914399"/>
          </a:xfrm>
          <a:prstGeom prst="rect">
            <a:avLst/>
          </a:prstGeom>
          <a:noFill/>
          <a:ln>
            <a:noFill/>
          </a:ln>
        </p:spPr>
        <p:txBody>
          <a:bodyPr spcFirstLastPara="1" wrap="square" lIns="0" tIns="0" rIns="0" bIns="0" anchor="t" anchorCtr="0">
            <a:spAutoFit/>
          </a:bodyPr>
          <a:lstStyle>
            <a:lvl1pPr marL="457200" lvl="0" indent="-228600" algn="l">
              <a:lnSpc>
                <a:spcPct val="80000"/>
              </a:lnSpc>
              <a:spcBef>
                <a:spcPts val="0"/>
              </a:spcBef>
              <a:spcAft>
                <a:spcPts val="0"/>
              </a:spcAft>
              <a:buClr>
                <a:schemeClr val="dk1"/>
              </a:buClr>
              <a:buSzPts val="4400"/>
              <a:buFont typeface="Arial"/>
              <a:buNone/>
              <a:defRPr sz="4400" b="1" i="0">
                <a:solidFill>
                  <a:schemeClr val="dk1"/>
                </a:solidFill>
                <a:latin typeface="Arial"/>
                <a:ea typeface="Arial"/>
                <a:cs typeface="Arial"/>
                <a:sym typeface="Arial"/>
              </a:defRPr>
            </a:lvl1pPr>
            <a:lvl2pPr marL="914400" lvl="1" indent="-228600" algn="l">
              <a:lnSpc>
                <a:spcPct val="100000"/>
              </a:lnSpc>
              <a:spcBef>
                <a:spcPts val="0"/>
              </a:spcBef>
              <a:spcAft>
                <a:spcPts val="0"/>
              </a:spcAft>
              <a:buSzPts val="1800"/>
              <a:buFont typeface="Calibri"/>
              <a:buNone/>
              <a:defRPr/>
            </a:lvl2pPr>
            <a:lvl3pPr marL="1371600" lvl="2" indent="-228600" algn="l">
              <a:lnSpc>
                <a:spcPct val="100000"/>
              </a:lnSpc>
              <a:spcBef>
                <a:spcPts val="0"/>
              </a:spcBef>
              <a:spcAft>
                <a:spcPts val="0"/>
              </a:spcAft>
              <a:buSzPts val="1800"/>
              <a:buFont typeface="Calibri"/>
              <a:buNone/>
              <a:defRPr/>
            </a:lvl3pPr>
            <a:lvl4pPr marL="1828800" lvl="3" indent="-228600" algn="l">
              <a:lnSpc>
                <a:spcPct val="100000"/>
              </a:lnSpc>
              <a:spcBef>
                <a:spcPts val="0"/>
              </a:spcBef>
              <a:spcAft>
                <a:spcPts val="0"/>
              </a:spcAft>
              <a:buSzPts val="1800"/>
              <a:buFont typeface="Calibri"/>
              <a:buNone/>
              <a:defRPr/>
            </a:lvl4pPr>
            <a:lvl5pPr marL="2286000" lvl="4" indent="-228600" algn="l">
              <a:lnSpc>
                <a:spcPct val="100000"/>
              </a:lnSpc>
              <a:spcBef>
                <a:spcPts val="0"/>
              </a:spcBef>
              <a:spcAft>
                <a:spcPts val="0"/>
              </a:spcAft>
              <a:buSzPts val="1800"/>
              <a:buFont typeface="Calibri"/>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cxnSp>
        <p:nvCxnSpPr>
          <p:cNvPr id="125" name="Google Shape;125;p83"/>
          <p:cNvCxnSpPr/>
          <p:nvPr/>
        </p:nvCxnSpPr>
        <p:spPr>
          <a:xfrm>
            <a:off x="803082" y="622263"/>
            <a:ext cx="0" cy="426685"/>
          </a:xfrm>
          <a:prstGeom prst="straightConnector1">
            <a:avLst/>
          </a:prstGeom>
          <a:noFill/>
          <a:ln w="25400" cap="flat" cmpd="sng">
            <a:solidFill>
              <a:schemeClr val="dk2"/>
            </a:solidFill>
            <a:prstDash val="solid"/>
            <a:round/>
            <a:headEnd type="none" w="sm" len="sm"/>
            <a:tailEnd type="none" w="sm" len="sm"/>
          </a:ln>
        </p:spPr>
      </p:cxnSp>
    </p:spTree>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xt Image (3)">
  <p:cSld name="Text Image (3)">
    <p:spTree>
      <p:nvGrpSpPr>
        <p:cNvPr id="1" name="Shape 126"/>
        <p:cNvGrpSpPr/>
        <p:nvPr/>
      </p:nvGrpSpPr>
      <p:grpSpPr>
        <a:xfrm>
          <a:off x="0" y="0"/>
          <a:ext cx="0" cy="0"/>
          <a:chOff x="0" y="0"/>
          <a:chExt cx="0" cy="0"/>
        </a:xfrm>
      </p:grpSpPr>
      <p:sp>
        <p:nvSpPr>
          <p:cNvPr id="127" name="Google Shape;127;p84"/>
          <p:cNvSpPr>
            <a:spLocks noGrp="1"/>
          </p:cNvSpPr>
          <p:nvPr>
            <p:ph type="pic" idx="2"/>
          </p:nvPr>
        </p:nvSpPr>
        <p:spPr>
          <a:xfrm>
            <a:off x="0" y="-1"/>
            <a:ext cx="7091916" cy="3429001"/>
          </a:xfrm>
          <a:prstGeom prst="rect">
            <a:avLst/>
          </a:prstGeom>
          <a:solidFill>
            <a:srgbClr val="F2F2F2"/>
          </a:solidFill>
          <a:ln>
            <a:noFill/>
          </a:ln>
        </p:spPr>
      </p:sp>
      <p:sp>
        <p:nvSpPr>
          <p:cNvPr id="128" name="Google Shape;128;p84"/>
          <p:cNvSpPr txBox="1">
            <a:spLocks noGrp="1"/>
          </p:cNvSpPr>
          <p:nvPr>
            <p:ph type="body" idx="1"/>
          </p:nvPr>
        </p:nvSpPr>
        <p:spPr>
          <a:xfrm>
            <a:off x="432000" y="3659844"/>
            <a:ext cx="11328000" cy="2532155"/>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rgbClr val="3F3F3F"/>
              </a:buClr>
              <a:buSzPts val="2000"/>
              <a:buFont typeface="Calibri"/>
              <a:buChar char="•"/>
              <a:defRPr sz="2000">
                <a:solidFill>
                  <a:srgbClr val="3F3F3F"/>
                </a:solidFill>
              </a:defRPr>
            </a:lvl1pPr>
            <a:lvl2pPr marL="914400" lvl="1" indent="-342900" algn="l">
              <a:lnSpc>
                <a:spcPct val="90000"/>
              </a:lnSpc>
              <a:spcBef>
                <a:spcPts val="500"/>
              </a:spcBef>
              <a:spcAft>
                <a:spcPts val="0"/>
              </a:spcAft>
              <a:buClr>
                <a:srgbClr val="3F3F3F"/>
              </a:buClr>
              <a:buSzPts val="1800"/>
              <a:buFont typeface="Calibri"/>
              <a:buChar char="•"/>
              <a:defRPr sz="1800">
                <a:solidFill>
                  <a:srgbClr val="3F3F3F"/>
                </a:solidFill>
              </a:defRPr>
            </a:lvl2pPr>
            <a:lvl3pPr marL="1371600" lvl="2" indent="-330200" algn="l">
              <a:lnSpc>
                <a:spcPct val="90000"/>
              </a:lnSpc>
              <a:spcBef>
                <a:spcPts val="500"/>
              </a:spcBef>
              <a:spcAft>
                <a:spcPts val="0"/>
              </a:spcAft>
              <a:buClr>
                <a:srgbClr val="3F3F3F"/>
              </a:buClr>
              <a:buSzPts val="1600"/>
              <a:buFont typeface="Calibri"/>
              <a:buChar char="•"/>
              <a:defRPr sz="1600">
                <a:solidFill>
                  <a:srgbClr val="3F3F3F"/>
                </a:solidFill>
              </a:defRPr>
            </a:lvl3pPr>
            <a:lvl4pPr marL="1828800" lvl="3" indent="-342900" algn="l">
              <a:lnSpc>
                <a:spcPct val="90000"/>
              </a:lnSpc>
              <a:spcBef>
                <a:spcPts val="500"/>
              </a:spcBef>
              <a:spcAft>
                <a:spcPts val="0"/>
              </a:spcAft>
              <a:buClr>
                <a:srgbClr val="3F3F3F"/>
              </a:buClr>
              <a:buSzPts val="1800"/>
              <a:buFont typeface="Calibri"/>
              <a:buChar char="•"/>
              <a:defRPr>
                <a:solidFill>
                  <a:srgbClr val="3F3F3F"/>
                </a:solidFill>
              </a:defRPr>
            </a:lvl4pPr>
            <a:lvl5pPr marL="2286000" lvl="4" indent="-342900" algn="l">
              <a:lnSpc>
                <a:spcPct val="90000"/>
              </a:lnSpc>
              <a:spcBef>
                <a:spcPts val="500"/>
              </a:spcBef>
              <a:spcAft>
                <a:spcPts val="0"/>
              </a:spcAft>
              <a:buClr>
                <a:srgbClr val="3F3F3F"/>
              </a:buClr>
              <a:buSzPts val="1800"/>
              <a:buFont typeface="Calibri"/>
              <a:buChar char="•"/>
              <a:defRPr>
                <a:solidFill>
                  <a:srgbClr val="3F3F3F"/>
                </a:solidFill>
              </a:defRPr>
            </a:lvl5pPr>
            <a:lvl6pPr marL="2743200" lvl="5" indent="-342900" algn="l">
              <a:lnSpc>
                <a:spcPct val="90000"/>
              </a:lnSpc>
              <a:spcBef>
                <a:spcPts val="500"/>
              </a:spcBef>
              <a:spcAft>
                <a:spcPts val="0"/>
              </a:spcAft>
              <a:buClr>
                <a:schemeClr val="dk1"/>
              </a:buClr>
              <a:buSzPts val="1800"/>
              <a:buFont typeface="Calibri"/>
              <a:buChar char="•"/>
              <a:defRPr/>
            </a:lvl6pPr>
            <a:lvl7pPr marL="3200400" lvl="6" indent="-342900" algn="l">
              <a:lnSpc>
                <a:spcPct val="90000"/>
              </a:lnSpc>
              <a:spcBef>
                <a:spcPts val="500"/>
              </a:spcBef>
              <a:spcAft>
                <a:spcPts val="0"/>
              </a:spcAft>
              <a:buClr>
                <a:schemeClr val="dk1"/>
              </a:buClr>
              <a:buSzPts val="1800"/>
              <a:buFont typeface="Calibri"/>
              <a:buChar char="•"/>
              <a:defRPr/>
            </a:lvl7pPr>
            <a:lvl8pPr marL="3657600" lvl="7" indent="-342900" algn="l">
              <a:lnSpc>
                <a:spcPct val="90000"/>
              </a:lnSpc>
              <a:spcBef>
                <a:spcPts val="500"/>
              </a:spcBef>
              <a:spcAft>
                <a:spcPts val="0"/>
              </a:spcAft>
              <a:buClr>
                <a:schemeClr val="dk1"/>
              </a:buClr>
              <a:buSzPts val="1800"/>
              <a:buFont typeface="Calibri"/>
              <a:buChar char="•"/>
              <a:defRPr/>
            </a:lvl8pPr>
            <a:lvl9pPr marL="4114800" lvl="8" indent="-342900" algn="l">
              <a:lnSpc>
                <a:spcPct val="90000"/>
              </a:lnSpc>
              <a:spcBef>
                <a:spcPts val="500"/>
              </a:spcBef>
              <a:spcAft>
                <a:spcPts val="0"/>
              </a:spcAft>
              <a:buClr>
                <a:schemeClr val="dk1"/>
              </a:buClr>
              <a:buSzPts val="1800"/>
              <a:buFont typeface="Calibri"/>
              <a:buChar char="•"/>
              <a:defRPr/>
            </a:lvl9pPr>
          </a:lstStyle>
          <a:p>
            <a:endParaRPr/>
          </a:p>
        </p:txBody>
      </p:sp>
      <p:sp>
        <p:nvSpPr>
          <p:cNvPr id="129" name="Google Shape;129;p8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r>
              <a:rPr lang="en-US"/>
              <a:t>Copyright 2022, Taylor Financial Group, LLC | For Financial Professional Use Only</a:t>
            </a:r>
            <a:endParaRPr/>
          </a:p>
        </p:txBody>
      </p:sp>
      <p:sp>
        <p:nvSpPr>
          <p:cNvPr id="130" name="Google Shape;130;p8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1" name="Google Shape;131;p84"/>
          <p:cNvSpPr txBox="1">
            <a:spLocks noGrp="1"/>
          </p:cNvSpPr>
          <p:nvPr>
            <p:ph type="title"/>
          </p:nvPr>
        </p:nvSpPr>
        <p:spPr>
          <a:xfrm>
            <a:off x="5188688" y="230843"/>
            <a:ext cx="7003312" cy="2192821"/>
          </a:xfrm>
          <a:prstGeom prst="rect">
            <a:avLst/>
          </a:prstGeom>
          <a:solidFill>
            <a:srgbClr val="F2F2F2"/>
          </a:solidFill>
          <a:ln>
            <a:noFill/>
          </a:ln>
        </p:spPr>
        <p:txBody>
          <a:bodyPr spcFirstLastPara="1" wrap="square" lIns="180000" tIns="180000" rIns="180000" bIns="180000" anchor="ctr" anchorCtr="0">
            <a:normAutofit/>
          </a:bodyPr>
          <a:lstStyle>
            <a:lvl1pPr lvl="0" algn="l">
              <a:lnSpc>
                <a:spcPct val="90000"/>
              </a:lnSpc>
              <a:spcBef>
                <a:spcPts val="0"/>
              </a:spcBef>
              <a:spcAft>
                <a:spcPts val="0"/>
              </a:spcAft>
              <a:buClr>
                <a:srgbClr val="3F3F3F"/>
              </a:buClr>
              <a:buSzPts val="4000"/>
              <a:buFont typeface="Calibri"/>
              <a:buNone/>
              <a:defRPr sz="4000" b="1">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84"/>
          <p:cNvSpPr/>
          <p:nvPr/>
        </p:nvSpPr>
        <p:spPr>
          <a:xfrm>
            <a:off x="9264039" y="116020"/>
            <a:ext cx="2927904" cy="114823"/>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33" name="Google Shape;133;p84"/>
          <p:cNvSpPr/>
          <p:nvPr/>
        </p:nvSpPr>
        <p:spPr>
          <a:xfrm>
            <a:off x="5188631" y="2433189"/>
            <a:ext cx="7003312" cy="352541"/>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ubtitle, and Content (2)">
  <p:cSld name="Title, Subtitle, and Content (2)">
    <p:spTree>
      <p:nvGrpSpPr>
        <p:cNvPr id="1" name="Shape 134"/>
        <p:cNvGrpSpPr/>
        <p:nvPr/>
      </p:nvGrpSpPr>
      <p:grpSpPr>
        <a:xfrm>
          <a:off x="0" y="0"/>
          <a:ext cx="0" cy="0"/>
          <a:chOff x="0" y="0"/>
          <a:chExt cx="0" cy="0"/>
        </a:xfrm>
      </p:grpSpPr>
      <p:sp>
        <p:nvSpPr>
          <p:cNvPr id="135" name="Google Shape;135;p8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r>
              <a:rPr lang="en-US"/>
              <a:t>Copyright 2022, Taylor Financial Group, LLC | For Financial Professional Use Only</a:t>
            </a:r>
            <a:endParaRPr/>
          </a:p>
        </p:txBody>
      </p:sp>
      <p:sp>
        <p:nvSpPr>
          <p:cNvPr id="136" name="Google Shape;136;p8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7" name="Google Shape;137;p85"/>
          <p:cNvSpPr/>
          <p:nvPr/>
        </p:nvSpPr>
        <p:spPr>
          <a:xfrm>
            <a:off x="9129097" y="0"/>
            <a:ext cx="3062901" cy="127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38" name="Google Shape;138;p85"/>
          <p:cNvSpPr txBox="1">
            <a:spLocks noGrp="1"/>
          </p:cNvSpPr>
          <p:nvPr>
            <p:ph type="body" idx="1"/>
          </p:nvPr>
        </p:nvSpPr>
        <p:spPr>
          <a:xfrm>
            <a:off x="357572" y="939800"/>
            <a:ext cx="11402428" cy="520772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3F3F3F"/>
              </a:buClr>
              <a:buSzPts val="2800"/>
              <a:buFont typeface="Calibri"/>
              <a:buChar char="•"/>
              <a:defRPr>
                <a:solidFill>
                  <a:srgbClr val="3F3F3F"/>
                </a:solidFill>
              </a:defRPr>
            </a:lvl1pPr>
            <a:lvl2pPr marL="914400" lvl="1" indent="-381000" algn="l">
              <a:lnSpc>
                <a:spcPct val="90000"/>
              </a:lnSpc>
              <a:spcBef>
                <a:spcPts val="500"/>
              </a:spcBef>
              <a:spcAft>
                <a:spcPts val="0"/>
              </a:spcAft>
              <a:buClr>
                <a:srgbClr val="3F3F3F"/>
              </a:buClr>
              <a:buSzPts val="2400"/>
              <a:buFont typeface="Calibri"/>
              <a:buChar char="•"/>
              <a:defRPr>
                <a:solidFill>
                  <a:srgbClr val="3F3F3F"/>
                </a:solidFill>
              </a:defRPr>
            </a:lvl2pPr>
            <a:lvl3pPr marL="1371600" lvl="2" indent="-355600" algn="l">
              <a:lnSpc>
                <a:spcPct val="90000"/>
              </a:lnSpc>
              <a:spcBef>
                <a:spcPts val="500"/>
              </a:spcBef>
              <a:spcAft>
                <a:spcPts val="0"/>
              </a:spcAft>
              <a:buClr>
                <a:srgbClr val="3F3F3F"/>
              </a:buClr>
              <a:buSzPts val="2000"/>
              <a:buFont typeface="Calibri"/>
              <a:buChar char="•"/>
              <a:defRPr>
                <a:solidFill>
                  <a:srgbClr val="3F3F3F"/>
                </a:solidFill>
              </a:defRPr>
            </a:lvl3pPr>
            <a:lvl4pPr marL="1828800" lvl="3" indent="-342900" algn="l">
              <a:lnSpc>
                <a:spcPct val="90000"/>
              </a:lnSpc>
              <a:spcBef>
                <a:spcPts val="500"/>
              </a:spcBef>
              <a:spcAft>
                <a:spcPts val="0"/>
              </a:spcAft>
              <a:buClr>
                <a:srgbClr val="3F3F3F"/>
              </a:buClr>
              <a:buSzPts val="1800"/>
              <a:buFont typeface="Calibri"/>
              <a:buChar char="•"/>
              <a:defRPr>
                <a:solidFill>
                  <a:srgbClr val="3F3F3F"/>
                </a:solidFill>
              </a:defRPr>
            </a:lvl4pPr>
            <a:lvl5pPr marL="2286000" lvl="4" indent="-342900" algn="l">
              <a:lnSpc>
                <a:spcPct val="90000"/>
              </a:lnSpc>
              <a:spcBef>
                <a:spcPts val="500"/>
              </a:spcBef>
              <a:spcAft>
                <a:spcPts val="0"/>
              </a:spcAft>
              <a:buClr>
                <a:srgbClr val="3F3F3F"/>
              </a:buClr>
              <a:buSzPts val="1800"/>
              <a:buFont typeface="Calibri"/>
              <a:buChar char="•"/>
              <a:defRPr>
                <a:solidFill>
                  <a:srgbClr val="3F3F3F"/>
                </a:solidFill>
              </a:defRPr>
            </a:lvl5pPr>
            <a:lvl6pPr marL="2743200" lvl="5" indent="-342900" algn="l">
              <a:lnSpc>
                <a:spcPct val="90000"/>
              </a:lnSpc>
              <a:spcBef>
                <a:spcPts val="500"/>
              </a:spcBef>
              <a:spcAft>
                <a:spcPts val="0"/>
              </a:spcAft>
              <a:buClr>
                <a:schemeClr val="dk1"/>
              </a:buClr>
              <a:buSzPts val="1800"/>
              <a:buFont typeface="Calibri"/>
              <a:buChar char="•"/>
              <a:defRPr/>
            </a:lvl6pPr>
            <a:lvl7pPr marL="3200400" lvl="6" indent="-342900" algn="l">
              <a:lnSpc>
                <a:spcPct val="90000"/>
              </a:lnSpc>
              <a:spcBef>
                <a:spcPts val="500"/>
              </a:spcBef>
              <a:spcAft>
                <a:spcPts val="0"/>
              </a:spcAft>
              <a:buClr>
                <a:schemeClr val="dk1"/>
              </a:buClr>
              <a:buSzPts val="1800"/>
              <a:buFont typeface="Calibri"/>
              <a:buChar char="•"/>
              <a:defRPr/>
            </a:lvl7pPr>
            <a:lvl8pPr marL="3657600" lvl="7" indent="-342900" algn="l">
              <a:lnSpc>
                <a:spcPct val="90000"/>
              </a:lnSpc>
              <a:spcBef>
                <a:spcPts val="500"/>
              </a:spcBef>
              <a:spcAft>
                <a:spcPts val="0"/>
              </a:spcAft>
              <a:buClr>
                <a:schemeClr val="dk1"/>
              </a:buClr>
              <a:buSzPts val="1800"/>
              <a:buFont typeface="Calibri"/>
              <a:buChar char="•"/>
              <a:defRPr/>
            </a:lvl8pPr>
            <a:lvl9pPr marL="4114800" lvl="8" indent="-342900" algn="l">
              <a:lnSpc>
                <a:spcPct val="90000"/>
              </a:lnSpc>
              <a:spcBef>
                <a:spcPts val="500"/>
              </a:spcBef>
              <a:spcAft>
                <a:spcPts val="0"/>
              </a:spcAft>
              <a:buClr>
                <a:schemeClr val="dk1"/>
              </a:buClr>
              <a:buSzPts val="1800"/>
              <a:buFont typeface="Calibri"/>
              <a:buChar char="•"/>
              <a:defRPr/>
            </a:lvl9pPr>
          </a:lstStyle>
          <a:p>
            <a:endParaRPr/>
          </a:p>
        </p:txBody>
      </p:sp>
      <p:sp>
        <p:nvSpPr>
          <p:cNvPr id="139" name="Google Shape;139;p85"/>
          <p:cNvSpPr txBox="1">
            <a:spLocks noGrp="1"/>
          </p:cNvSpPr>
          <p:nvPr>
            <p:ph type="title"/>
          </p:nvPr>
        </p:nvSpPr>
        <p:spPr>
          <a:xfrm>
            <a:off x="345571" y="120316"/>
            <a:ext cx="11834427" cy="680743"/>
          </a:xfrm>
          <a:prstGeom prst="rect">
            <a:avLst/>
          </a:prstGeom>
          <a:solidFill>
            <a:schemeClr val="dk1"/>
          </a:solidFill>
          <a:ln>
            <a:noFill/>
          </a:ln>
        </p:spPr>
        <p:txBody>
          <a:bodyPr spcFirstLastPara="1" wrap="square" lIns="182875" tIns="45700" rIns="91425" bIns="45700" anchor="ctr" anchorCtr="0">
            <a:normAutofit/>
          </a:bodyPr>
          <a:lstStyle>
            <a:lvl1pPr lvl="0" algn="l">
              <a:lnSpc>
                <a:spcPct val="90000"/>
              </a:lnSpc>
              <a:spcBef>
                <a:spcPts val="0"/>
              </a:spcBef>
              <a:spcAft>
                <a:spcPts val="0"/>
              </a:spcAft>
              <a:buClr>
                <a:schemeClr val="lt1"/>
              </a:buClr>
              <a:buSzPts val="4000"/>
              <a:buFont typeface="Calibri"/>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0"/>
        <p:cNvGrpSpPr/>
        <p:nvPr/>
      </p:nvGrpSpPr>
      <p:grpSpPr>
        <a:xfrm>
          <a:off x="0" y="0"/>
          <a:ext cx="0" cy="0"/>
          <a:chOff x="0" y="0"/>
          <a:chExt cx="0" cy="0"/>
        </a:xfrm>
      </p:grpSpPr>
      <p:sp>
        <p:nvSpPr>
          <p:cNvPr id="141" name="Google Shape;141;p8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8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4" name="Google Shape;144;p8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 name="Google Shape;100;p69">
            <a:extLst>
              <a:ext uri="{FF2B5EF4-FFF2-40B4-BE49-F238E27FC236}">
                <a16:creationId xmlns:a16="http://schemas.microsoft.com/office/drawing/2014/main" id="{357B14E5-CEF2-1763-8C9D-7428DEFB9D89}"/>
              </a:ext>
            </a:extLst>
          </p:cNvPr>
          <p:cNvSpPr txBox="1">
            <a:spLocks noGrp="1"/>
          </p:cNvSpPr>
          <p:nvPr>
            <p:ph type="ftr" idx="11"/>
          </p:nvPr>
        </p:nvSpPr>
        <p:spPr>
          <a:xfrm>
            <a:off x="4145280" y="6466393"/>
            <a:ext cx="3901440" cy="307777"/>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Clr>
                <a:srgbClr val="888888"/>
              </a:buClr>
              <a:buSzPts val="1400"/>
              <a:buFont typeface="Calibri"/>
              <a:buNone/>
              <a:defRPr sz="10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r>
              <a:rPr lang="en-US"/>
              <a:t>Copyright 2022, Taylor Financial Group, LLC | For Financial Professional Use Only</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5"/>
        <p:cNvGrpSpPr/>
        <p:nvPr/>
      </p:nvGrpSpPr>
      <p:grpSpPr>
        <a:xfrm>
          <a:off x="0" y="0"/>
          <a:ext cx="0" cy="0"/>
          <a:chOff x="0" y="0"/>
          <a:chExt cx="0" cy="0"/>
        </a:xfrm>
      </p:grpSpPr>
      <p:sp>
        <p:nvSpPr>
          <p:cNvPr id="146" name="Google Shape;146;p87"/>
          <p:cNvSpPr txBox="1">
            <a:spLocks noGrp="1"/>
          </p:cNvSpPr>
          <p:nvPr>
            <p:ph type="ctrTitle"/>
          </p:nvPr>
        </p:nvSpPr>
        <p:spPr>
          <a:xfrm>
            <a:off x="914400" y="2125980"/>
            <a:ext cx="10363200"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87"/>
          <p:cNvSpPr txBox="1">
            <a:spLocks noGrp="1"/>
          </p:cNvSpPr>
          <p:nvPr>
            <p:ph type="subTitle" idx="1"/>
          </p:nvPr>
        </p:nvSpPr>
        <p:spPr>
          <a:xfrm>
            <a:off x="1828800" y="3840480"/>
            <a:ext cx="8534400"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87"/>
          <p:cNvSpPr txBox="1">
            <a:spLocks noGrp="1"/>
          </p:cNvSpPr>
          <p:nvPr>
            <p:ph type="dt" idx="10"/>
          </p:nvPr>
        </p:nvSpPr>
        <p:spPr>
          <a:xfrm>
            <a:off x="609600" y="6377940"/>
            <a:ext cx="280416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Clr>
                <a:srgbClr val="888888"/>
              </a:buClr>
              <a:buSzPts val="1400"/>
              <a:buFont typeface="Calibri"/>
              <a:buNone/>
              <a:defRPr>
                <a:solidFill>
                  <a:srgbClr val="888888"/>
                </a:solidFill>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0" name="Google Shape;150;p87"/>
          <p:cNvSpPr txBox="1">
            <a:spLocks noGrp="1"/>
          </p:cNvSpPr>
          <p:nvPr>
            <p:ph type="sldNum" idx="12"/>
          </p:nvPr>
        </p:nvSpPr>
        <p:spPr>
          <a:xfrm>
            <a:off x="8778240" y="6377940"/>
            <a:ext cx="2804160" cy="215444"/>
          </a:xfrm>
          <a:prstGeom prst="rect">
            <a:avLst/>
          </a:prstGeom>
          <a:noFill/>
          <a:ln>
            <a:noFill/>
          </a:ln>
        </p:spPr>
        <p:txBody>
          <a:bodyPr spcFirstLastPara="1" wrap="square" lIns="0" tIns="0" rIns="0" bIns="0" anchor="t" anchorCtr="0">
            <a:spAutoFit/>
          </a:bodyPr>
          <a:lstStyle>
            <a:lvl1pPr marL="0" marR="0" lvl="0" indent="0" algn="r">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 name="Google Shape;100;p69">
            <a:extLst>
              <a:ext uri="{FF2B5EF4-FFF2-40B4-BE49-F238E27FC236}">
                <a16:creationId xmlns:a16="http://schemas.microsoft.com/office/drawing/2014/main" id="{82C57105-5F82-12B3-C50F-39238C3C67A4}"/>
              </a:ext>
            </a:extLst>
          </p:cNvPr>
          <p:cNvSpPr txBox="1">
            <a:spLocks noGrp="1"/>
          </p:cNvSpPr>
          <p:nvPr>
            <p:ph type="ftr" idx="11"/>
          </p:nvPr>
        </p:nvSpPr>
        <p:spPr>
          <a:xfrm>
            <a:off x="4145280" y="6466393"/>
            <a:ext cx="3901440" cy="307777"/>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Clr>
                <a:srgbClr val="888888"/>
              </a:buClr>
              <a:buSzPts val="1400"/>
              <a:buFont typeface="Calibri"/>
              <a:buNone/>
              <a:defRPr sz="10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r>
              <a:rPr lang="en-US"/>
              <a:t>Copyright 2022, Taylor Financial Group, LLC | For Financial Professional Use Only</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51"/>
        <p:cNvGrpSpPr/>
        <p:nvPr/>
      </p:nvGrpSpPr>
      <p:grpSpPr>
        <a:xfrm>
          <a:off x="0" y="0"/>
          <a:ext cx="0" cy="0"/>
          <a:chOff x="0" y="0"/>
          <a:chExt cx="0" cy="0"/>
        </a:xfrm>
      </p:grpSpPr>
      <p:sp>
        <p:nvSpPr>
          <p:cNvPr id="152" name="Google Shape;152;p88"/>
          <p:cNvSpPr txBox="1">
            <a:spLocks noGrp="1"/>
          </p:cNvSpPr>
          <p:nvPr>
            <p:ph type="title"/>
          </p:nvPr>
        </p:nvSpPr>
        <p:spPr>
          <a:xfrm>
            <a:off x="609600" y="274320"/>
            <a:ext cx="10972800"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88"/>
          <p:cNvSpPr txBox="1">
            <a:spLocks noGrp="1"/>
          </p:cNvSpPr>
          <p:nvPr>
            <p:ph type="body" idx="1"/>
          </p:nvPr>
        </p:nvSpPr>
        <p:spPr>
          <a:xfrm>
            <a:off x="609600" y="1577340"/>
            <a:ext cx="5303520" cy="276999"/>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54" name="Google Shape;154;p88"/>
          <p:cNvSpPr txBox="1">
            <a:spLocks noGrp="1"/>
          </p:cNvSpPr>
          <p:nvPr>
            <p:ph type="body" idx="2"/>
          </p:nvPr>
        </p:nvSpPr>
        <p:spPr>
          <a:xfrm>
            <a:off x="6278880" y="1577340"/>
            <a:ext cx="5303520" cy="276999"/>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56" name="Google Shape;156;p88"/>
          <p:cNvSpPr txBox="1">
            <a:spLocks noGrp="1"/>
          </p:cNvSpPr>
          <p:nvPr>
            <p:ph type="dt" idx="10"/>
          </p:nvPr>
        </p:nvSpPr>
        <p:spPr>
          <a:xfrm>
            <a:off x="609600" y="6377940"/>
            <a:ext cx="280416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Clr>
                <a:srgbClr val="888888"/>
              </a:buClr>
              <a:buSzPts val="1400"/>
              <a:buFont typeface="Calibri"/>
              <a:buNone/>
              <a:defRPr>
                <a:solidFill>
                  <a:srgbClr val="888888"/>
                </a:solidFill>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7" name="Google Shape;157;p88"/>
          <p:cNvSpPr txBox="1">
            <a:spLocks noGrp="1"/>
          </p:cNvSpPr>
          <p:nvPr>
            <p:ph type="sldNum" idx="12"/>
          </p:nvPr>
        </p:nvSpPr>
        <p:spPr>
          <a:xfrm>
            <a:off x="8778240" y="6377940"/>
            <a:ext cx="2804160" cy="215444"/>
          </a:xfrm>
          <a:prstGeom prst="rect">
            <a:avLst/>
          </a:prstGeom>
          <a:noFill/>
          <a:ln>
            <a:noFill/>
          </a:ln>
        </p:spPr>
        <p:txBody>
          <a:bodyPr spcFirstLastPara="1" wrap="square" lIns="0" tIns="0" rIns="0" bIns="0" anchor="t" anchorCtr="0">
            <a:spAutoFit/>
          </a:bodyPr>
          <a:lstStyle>
            <a:lvl1pPr marL="0" marR="0" lvl="0" indent="0" algn="r">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 name="Google Shape;100;p69">
            <a:extLst>
              <a:ext uri="{FF2B5EF4-FFF2-40B4-BE49-F238E27FC236}">
                <a16:creationId xmlns:a16="http://schemas.microsoft.com/office/drawing/2014/main" id="{55744D2F-B9C9-69B1-A50D-A5B45138F2A7}"/>
              </a:ext>
            </a:extLst>
          </p:cNvPr>
          <p:cNvSpPr txBox="1">
            <a:spLocks noGrp="1"/>
          </p:cNvSpPr>
          <p:nvPr>
            <p:ph type="ftr" idx="11"/>
          </p:nvPr>
        </p:nvSpPr>
        <p:spPr>
          <a:xfrm>
            <a:off x="4145280" y="6466393"/>
            <a:ext cx="3901440" cy="307777"/>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Clr>
                <a:srgbClr val="888888"/>
              </a:buClr>
              <a:buSzPts val="1400"/>
              <a:buFont typeface="Calibri"/>
              <a:buNone/>
              <a:defRPr sz="10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r>
              <a:rPr lang="en-US"/>
              <a:t>Copyright 2022, Taylor Financial Group, LLC | For Financial Professional Use Only</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33"/>
        <p:cNvGrpSpPr/>
        <p:nvPr/>
      </p:nvGrpSpPr>
      <p:grpSpPr>
        <a:xfrm>
          <a:off x="0" y="0"/>
          <a:ext cx="0" cy="0"/>
          <a:chOff x="0" y="0"/>
          <a:chExt cx="0" cy="0"/>
        </a:xfrm>
      </p:grpSpPr>
      <p:sp>
        <p:nvSpPr>
          <p:cNvPr id="34" name="Google Shape;34;p73"/>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 name="Google Shape;35;p73"/>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 name="Google Shape;36;p73"/>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73"/>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38" name="Google Shape;38;p7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0" name="Google Shape;40;p7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1pPr>
            <a:lvl2pPr marL="0" marR="0" lvl="1"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2pPr>
            <a:lvl3pPr marL="0" marR="0" lvl="2"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3pPr>
            <a:lvl4pPr marL="0" marR="0" lvl="3"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4pPr>
            <a:lvl5pPr marL="0" marR="0" lvl="4"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5pPr>
            <a:lvl6pPr marL="0" marR="0" lvl="5"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6pPr>
            <a:lvl7pPr marL="0" marR="0" lvl="6"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7pPr>
            <a:lvl8pPr marL="0" marR="0" lvl="7"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8pPr>
            <a:lvl9pPr marL="0" marR="0" lvl="8"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1" name="Google Shape;41;p73"/>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
        <p:nvSpPr>
          <p:cNvPr id="2" name="Google Shape;15;p66">
            <a:extLst>
              <a:ext uri="{FF2B5EF4-FFF2-40B4-BE49-F238E27FC236}">
                <a16:creationId xmlns:a16="http://schemas.microsoft.com/office/drawing/2014/main" id="{6F4252CE-CD5D-FE7E-E1E2-AABE09510FC5}"/>
              </a:ext>
            </a:extLst>
          </p:cNvPr>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FFFFFF"/>
              </a:buClr>
              <a:buSzPts val="1400"/>
              <a:buFont typeface="Calibri"/>
              <a:buNone/>
              <a:defRPr sz="1100" b="0" i="0" u="none" strike="noStrike" cap="none">
                <a:solidFill>
                  <a:srgbClr val="FFFFFF"/>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r>
              <a:rPr lang="en-US" dirty="0"/>
              <a:t>Copyright 2022, Taylor Financial Group, LLC | For Financial Professional Use Only</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158"/>
        <p:cNvGrpSpPr/>
        <p:nvPr/>
      </p:nvGrpSpPr>
      <p:grpSpPr>
        <a:xfrm>
          <a:off x="0" y="0"/>
          <a:ext cx="0" cy="0"/>
          <a:chOff x="0" y="0"/>
          <a:chExt cx="0" cy="0"/>
        </a:xfrm>
      </p:grpSpPr>
      <p:sp>
        <p:nvSpPr>
          <p:cNvPr id="159" name="Google Shape;159;p89"/>
          <p:cNvSpPr txBox="1">
            <a:spLocks noGrp="1"/>
          </p:cNvSpPr>
          <p:nvPr>
            <p:ph type="title"/>
          </p:nvPr>
        </p:nvSpPr>
        <p:spPr>
          <a:xfrm>
            <a:off x="609600" y="274320"/>
            <a:ext cx="10972800"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89"/>
          <p:cNvSpPr txBox="1">
            <a:spLocks noGrp="1"/>
          </p:cNvSpPr>
          <p:nvPr>
            <p:ph type="dt" idx="10"/>
          </p:nvPr>
        </p:nvSpPr>
        <p:spPr>
          <a:xfrm>
            <a:off x="609600" y="6377940"/>
            <a:ext cx="280416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Clr>
                <a:srgbClr val="888888"/>
              </a:buClr>
              <a:buSzPts val="1400"/>
              <a:buFont typeface="Calibri"/>
              <a:buNone/>
              <a:defRPr>
                <a:solidFill>
                  <a:srgbClr val="888888"/>
                </a:solidFill>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62" name="Google Shape;162;p89"/>
          <p:cNvSpPr txBox="1">
            <a:spLocks noGrp="1"/>
          </p:cNvSpPr>
          <p:nvPr>
            <p:ph type="sldNum" idx="12"/>
          </p:nvPr>
        </p:nvSpPr>
        <p:spPr>
          <a:xfrm>
            <a:off x="8778240" y="6377940"/>
            <a:ext cx="2804160" cy="215444"/>
          </a:xfrm>
          <a:prstGeom prst="rect">
            <a:avLst/>
          </a:prstGeom>
          <a:noFill/>
          <a:ln>
            <a:noFill/>
          </a:ln>
        </p:spPr>
        <p:txBody>
          <a:bodyPr spcFirstLastPara="1" wrap="square" lIns="0" tIns="0" rIns="0" bIns="0" anchor="t" anchorCtr="0">
            <a:spAutoFit/>
          </a:bodyPr>
          <a:lstStyle>
            <a:lvl1pPr marL="0" marR="0" lvl="0" indent="0" algn="r">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 name="Google Shape;100;p69">
            <a:extLst>
              <a:ext uri="{FF2B5EF4-FFF2-40B4-BE49-F238E27FC236}">
                <a16:creationId xmlns:a16="http://schemas.microsoft.com/office/drawing/2014/main" id="{41AA03D5-1CF1-8D16-AAA4-9236BFA6C09E}"/>
              </a:ext>
            </a:extLst>
          </p:cNvPr>
          <p:cNvSpPr txBox="1">
            <a:spLocks noGrp="1"/>
          </p:cNvSpPr>
          <p:nvPr>
            <p:ph type="ftr" idx="11"/>
          </p:nvPr>
        </p:nvSpPr>
        <p:spPr>
          <a:xfrm>
            <a:off x="4145280" y="6466393"/>
            <a:ext cx="3901440" cy="307777"/>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Clr>
                <a:srgbClr val="888888"/>
              </a:buClr>
              <a:buSzPts val="1400"/>
              <a:buFont typeface="Calibri"/>
              <a:buNone/>
              <a:defRPr sz="10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r>
              <a:rPr lang="en-US"/>
              <a:t>Copyright 2022, Taylor Financial Group, LLC | For Financial Professional Use Only</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nfographic/Table/Map Option 1-2">
  <p:cSld name="Infographic/Table/Map Option 1-2">
    <p:spTree>
      <p:nvGrpSpPr>
        <p:cNvPr id="1" name="Shape 163"/>
        <p:cNvGrpSpPr/>
        <p:nvPr/>
      </p:nvGrpSpPr>
      <p:grpSpPr>
        <a:xfrm>
          <a:off x="0" y="0"/>
          <a:ext cx="0" cy="0"/>
          <a:chOff x="0" y="0"/>
          <a:chExt cx="0" cy="0"/>
        </a:xfrm>
      </p:grpSpPr>
      <p:sp>
        <p:nvSpPr>
          <p:cNvPr id="164" name="Google Shape;164;p90"/>
          <p:cNvSpPr/>
          <p:nvPr/>
        </p:nvSpPr>
        <p:spPr>
          <a:xfrm>
            <a:off x="4470399" y="631825"/>
            <a:ext cx="6757989" cy="6226174"/>
          </a:xfrm>
          <a:prstGeom prst="rect">
            <a:avLst/>
          </a:prstGeom>
          <a:solidFill>
            <a:srgbClr val="F2F2F2">
              <a:alpha val="4901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Arial"/>
              <a:ea typeface="Arial"/>
              <a:cs typeface="Arial"/>
              <a:sym typeface="Arial"/>
            </a:endParaRPr>
          </a:p>
        </p:txBody>
      </p:sp>
      <p:sp>
        <p:nvSpPr>
          <p:cNvPr id="165" name="Google Shape;165;p90"/>
          <p:cNvSpPr/>
          <p:nvPr/>
        </p:nvSpPr>
        <p:spPr>
          <a:xfrm>
            <a:off x="0" y="6045200"/>
            <a:ext cx="12192000" cy="812800"/>
          </a:xfrm>
          <a:prstGeom prst="rect">
            <a:avLst/>
          </a:prstGeom>
          <a:solidFill>
            <a:schemeClr val="lt1"/>
          </a:solidFill>
          <a:ln>
            <a:noFill/>
          </a:ln>
          <a:effectLst>
            <a:outerShdw blurRad="63500" algn="ctr" rotWithShape="0">
              <a:srgbClr val="000000">
                <a:alpha val="2392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Arial"/>
              <a:ea typeface="Arial"/>
              <a:cs typeface="Arial"/>
              <a:sym typeface="Arial"/>
            </a:endParaRPr>
          </a:p>
        </p:txBody>
      </p:sp>
      <p:sp>
        <p:nvSpPr>
          <p:cNvPr id="166" name="Google Shape;166;p90"/>
          <p:cNvSpPr txBox="1">
            <a:spLocks noGrp="1"/>
          </p:cNvSpPr>
          <p:nvPr>
            <p:ph type="body" idx="1"/>
          </p:nvPr>
        </p:nvSpPr>
        <p:spPr>
          <a:xfrm>
            <a:off x="941388" y="2919525"/>
            <a:ext cx="3240087" cy="1171574"/>
          </a:xfrm>
          <a:prstGeom prst="rect">
            <a:avLst/>
          </a:prstGeom>
          <a:noFill/>
          <a:ln>
            <a:noFill/>
          </a:ln>
        </p:spPr>
        <p:txBody>
          <a:bodyPr spcFirstLastPara="1" wrap="square" lIns="0" tIns="0" rIns="0" bIns="0" anchor="ctr" anchorCtr="0">
            <a:noAutofit/>
          </a:bodyPr>
          <a:lstStyle>
            <a:lvl1pPr marL="457200" marR="0" lvl="0" indent="-228600" algn="l">
              <a:lnSpc>
                <a:spcPct val="80000"/>
              </a:lnSpc>
              <a:spcBef>
                <a:spcPts val="0"/>
              </a:spcBef>
              <a:spcAft>
                <a:spcPts val="0"/>
              </a:spcAft>
              <a:buClr>
                <a:schemeClr val="dk1"/>
              </a:buClr>
              <a:buSzPts val="3200"/>
              <a:buFont typeface="Arial"/>
              <a:buNone/>
              <a:defRPr sz="3200" b="0" i="0" u="none" strike="noStrike" cap="none">
                <a:solidFill>
                  <a:schemeClr val="dk1"/>
                </a:solidFill>
                <a:latin typeface="Calibri" panose="020F0502020204030204" pitchFamily="34" charset="0"/>
                <a:ea typeface="Helvetica Neue"/>
                <a:cs typeface="Calibri" panose="020F0502020204030204" pitchFamily="34" charset="0"/>
                <a:sym typeface="Helvetica Neue"/>
              </a:defRPr>
            </a:lvl1pPr>
            <a:lvl2pPr marL="914400" marR="0" lvl="1" indent="-228600" algn="l">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67" name="Google Shape;167;p90"/>
          <p:cNvSpPr txBox="1">
            <a:spLocks noGrp="1"/>
          </p:cNvSpPr>
          <p:nvPr>
            <p:ph type="body" idx="2"/>
          </p:nvPr>
        </p:nvSpPr>
        <p:spPr>
          <a:xfrm>
            <a:off x="946149" y="5564372"/>
            <a:ext cx="3235325" cy="341128"/>
          </a:xfrm>
          <a:prstGeom prst="rect">
            <a:avLst/>
          </a:prstGeom>
          <a:noFill/>
          <a:ln>
            <a:noFill/>
          </a:ln>
        </p:spPr>
        <p:txBody>
          <a:bodyPr spcFirstLastPara="1" wrap="square" lIns="0" tIns="0" rIns="0" bIns="0" anchor="b" anchorCtr="0">
            <a:noAutofit/>
          </a:bodyPr>
          <a:lstStyle>
            <a:lvl1pPr marL="457200" marR="0" lvl="0" indent="-228600" algn="l">
              <a:lnSpc>
                <a:spcPct val="90000"/>
              </a:lnSpc>
              <a:spcBef>
                <a:spcPts val="0"/>
              </a:spcBef>
              <a:spcAft>
                <a:spcPts val="0"/>
              </a:spcAft>
              <a:buClr>
                <a:schemeClr val="accent1"/>
              </a:buClr>
              <a:buSzPts val="1000"/>
              <a:buFont typeface="Arial"/>
              <a:buNone/>
              <a:defRPr sz="1000" b="0" i="0" u="none" strike="noStrike" cap="none">
                <a:solidFill>
                  <a:schemeClr val="accent1"/>
                </a:solidFill>
                <a:latin typeface="Arial"/>
                <a:ea typeface="Arial"/>
                <a:cs typeface="Arial"/>
                <a:sym typeface="Arial"/>
              </a:defRPr>
            </a:lvl1pPr>
            <a:lvl2pPr marL="914400" marR="0" lvl="1" indent="-228600" algn="l">
              <a:lnSpc>
                <a:spcPct val="90000"/>
              </a:lnSpc>
              <a:spcBef>
                <a:spcPts val="12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cxnSp>
        <p:nvCxnSpPr>
          <p:cNvPr id="168" name="Google Shape;168;p90"/>
          <p:cNvCxnSpPr/>
          <p:nvPr/>
        </p:nvCxnSpPr>
        <p:spPr>
          <a:xfrm>
            <a:off x="803082" y="3277145"/>
            <a:ext cx="0" cy="303709"/>
          </a:xfrm>
          <a:prstGeom prst="straightConnector1">
            <a:avLst/>
          </a:prstGeom>
          <a:noFill/>
          <a:ln w="25400" cap="flat" cmpd="sng">
            <a:solidFill>
              <a:schemeClr val="dk2"/>
            </a:solidFill>
            <a:prstDash val="solid"/>
            <a:miter lim="800000"/>
            <a:headEnd type="none" w="sm" len="sm"/>
            <a:tailEnd type="none" w="sm" len="sm"/>
          </a:ln>
        </p:spPr>
      </p:cxnSp>
      <p:sp>
        <p:nvSpPr>
          <p:cNvPr id="169" name="Google Shape;169;p90"/>
          <p:cNvSpPr txBox="1">
            <a:spLocks noGrp="1"/>
          </p:cNvSpPr>
          <p:nvPr>
            <p:ph type="body" idx="3"/>
          </p:nvPr>
        </p:nvSpPr>
        <p:spPr>
          <a:xfrm>
            <a:off x="4780094" y="914923"/>
            <a:ext cx="6138601" cy="174842"/>
          </a:xfrm>
          <a:prstGeom prst="rect">
            <a:avLst/>
          </a:prstGeom>
          <a:noFill/>
          <a:ln>
            <a:noFill/>
          </a:ln>
        </p:spPr>
        <p:txBody>
          <a:bodyPr spcFirstLastPara="1" wrap="square" lIns="0" tIns="0" rIns="0" bIns="0" anchor="t" anchorCtr="0">
            <a:noAutofit/>
          </a:bodyPr>
          <a:lstStyle>
            <a:lvl1pPr marL="457200" marR="0" lvl="0" indent="-228600" algn="ctr">
              <a:lnSpc>
                <a:spcPct val="90000"/>
              </a:lnSpc>
              <a:spcBef>
                <a:spcPts val="0"/>
              </a:spcBef>
              <a:spcAft>
                <a:spcPts val="0"/>
              </a:spcAft>
              <a:buClr>
                <a:schemeClr val="accent1"/>
              </a:buClr>
              <a:buSzPts val="1600"/>
              <a:buFont typeface="Arial"/>
              <a:buNone/>
              <a:defRPr sz="1600" b="0" i="0" u="none" strike="noStrike" cap="none">
                <a:solidFill>
                  <a:schemeClr val="accent1"/>
                </a:solidFill>
                <a:latin typeface="Calibri" panose="020F0502020204030204" pitchFamily="34" charset="0"/>
                <a:ea typeface="Helvetica Neue"/>
                <a:cs typeface="Calibri" panose="020F0502020204030204" pitchFamily="34" charset="0"/>
                <a:sym typeface="Helvetica Neue"/>
              </a:defRPr>
            </a:lvl1pPr>
            <a:lvl2pPr marL="914400" marR="0" lvl="1" indent="-228600" algn="l">
              <a:lnSpc>
                <a:spcPct val="90000"/>
              </a:lnSpc>
              <a:spcBef>
                <a:spcPts val="12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70" name="Google Shape;170;p90"/>
          <p:cNvSpPr txBox="1"/>
          <p:nvPr/>
        </p:nvSpPr>
        <p:spPr>
          <a:xfrm>
            <a:off x="941388" y="6248309"/>
            <a:ext cx="8524875" cy="398579"/>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DAD6DA"/>
              </a:buClr>
              <a:buSzPts val="800"/>
              <a:buFont typeface="Arial"/>
              <a:buNone/>
            </a:pPr>
            <a:r>
              <a:rPr lang="en-US" sz="800" b="0" i="0" u="none" strike="noStrike" cap="none" dirty="0">
                <a:solidFill>
                  <a:srgbClr val="DAD6DA"/>
                </a:solidFill>
                <a:latin typeface="Calibri" panose="020F0502020204030204" pitchFamily="34" charset="0"/>
                <a:ea typeface="Helvetica Neue"/>
                <a:cs typeface="Calibri" panose="020F0502020204030204" pitchFamily="34" charset="0"/>
                <a:sym typeface="Helvetica Neue"/>
              </a:rPr>
              <a:t>&lt;FIRM DISCLOSURE&gt;</a:t>
            </a:r>
            <a:endParaRPr sz="1800" b="0" i="0" u="none" strike="noStrike" cap="none" dirty="0">
              <a:solidFill>
                <a:schemeClr val="dk1"/>
              </a:solidFill>
              <a:latin typeface="Calibri"/>
              <a:ea typeface="Calibri"/>
              <a:cs typeface="Calibri"/>
              <a:sym typeface="Calibri"/>
            </a:endParaRPr>
          </a:p>
        </p:txBody>
      </p:sp>
      <p:sp>
        <p:nvSpPr>
          <p:cNvPr id="171" name="Google Shape;171;p90"/>
          <p:cNvSpPr txBox="1"/>
          <p:nvPr/>
        </p:nvSpPr>
        <p:spPr>
          <a:xfrm>
            <a:off x="10353040" y="6248309"/>
            <a:ext cx="11379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Arial"/>
              <a:buNone/>
            </a:pPr>
            <a:r>
              <a:rPr lang="en-US" sz="1800" b="0" i="0" u="none" strike="noStrike" cap="none">
                <a:solidFill>
                  <a:schemeClr val="lt1"/>
                </a:solidFill>
                <a:highlight>
                  <a:srgbClr val="FF0000"/>
                </a:highlight>
                <a:latin typeface="Arial"/>
                <a:ea typeface="Arial"/>
                <a:cs typeface="Arial"/>
                <a:sym typeface="Arial"/>
              </a:rPr>
              <a:t>&lt;LOGO&gt;</a:t>
            </a:r>
            <a:endParaRPr sz="1800" b="0" i="0" u="none" strike="noStrike" cap="none">
              <a:solidFill>
                <a:schemeClr val="dk1"/>
              </a:solidFill>
              <a:latin typeface="Calibri"/>
              <a:ea typeface="Calibri"/>
              <a:cs typeface="Calibri"/>
              <a:sym typeface="Calibri"/>
            </a:endParaRPr>
          </a:p>
        </p:txBody>
      </p:sp>
    </p:spTree>
  </p:cSld>
  <p:clrMapOvr>
    <a:masterClrMapping/>
  </p:clrMapOvr>
  <p:transition spd="slow">
    <p:pu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Infographic/Table/Map Option 4">
  <p:cSld name="Infographic/Table/Map Option 4">
    <p:spTree>
      <p:nvGrpSpPr>
        <p:cNvPr id="1" name="Shape 172"/>
        <p:cNvGrpSpPr/>
        <p:nvPr/>
      </p:nvGrpSpPr>
      <p:grpSpPr>
        <a:xfrm>
          <a:off x="0" y="0"/>
          <a:ext cx="0" cy="0"/>
          <a:chOff x="0" y="0"/>
          <a:chExt cx="0" cy="0"/>
        </a:xfrm>
      </p:grpSpPr>
      <p:sp>
        <p:nvSpPr>
          <p:cNvPr id="173" name="Google Shape;173;p91"/>
          <p:cNvSpPr/>
          <p:nvPr/>
        </p:nvSpPr>
        <p:spPr>
          <a:xfrm>
            <a:off x="0" y="0"/>
            <a:ext cx="12192000" cy="6857999"/>
          </a:xfrm>
          <a:prstGeom prst="rect">
            <a:avLst/>
          </a:prstGeom>
          <a:solidFill>
            <a:srgbClr val="F2F2F2">
              <a:alpha val="4901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Arial"/>
              <a:ea typeface="Arial"/>
              <a:cs typeface="Arial"/>
              <a:sym typeface="Arial"/>
            </a:endParaRPr>
          </a:p>
        </p:txBody>
      </p:sp>
      <p:sp>
        <p:nvSpPr>
          <p:cNvPr id="174" name="Google Shape;174;p91"/>
          <p:cNvSpPr/>
          <p:nvPr/>
        </p:nvSpPr>
        <p:spPr>
          <a:xfrm>
            <a:off x="0" y="6045200"/>
            <a:ext cx="12192000" cy="812800"/>
          </a:xfrm>
          <a:prstGeom prst="rect">
            <a:avLst/>
          </a:prstGeom>
          <a:solidFill>
            <a:schemeClr val="lt1"/>
          </a:solidFill>
          <a:ln>
            <a:noFill/>
          </a:ln>
          <a:effectLst>
            <a:outerShdw blurRad="63500" algn="ctr" rotWithShape="0">
              <a:srgbClr val="000000">
                <a:alpha val="2392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Arial"/>
              <a:ea typeface="Arial"/>
              <a:cs typeface="Arial"/>
              <a:sym typeface="Arial"/>
            </a:endParaRPr>
          </a:p>
        </p:txBody>
      </p:sp>
      <p:sp>
        <p:nvSpPr>
          <p:cNvPr id="175" name="Google Shape;175;p91"/>
          <p:cNvSpPr txBox="1">
            <a:spLocks noGrp="1"/>
          </p:cNvSpPr>
          <p:nvPr>
            <p:ph type="body" idx="1"/>
          </p:nvPr>
        </p:nvSpPr>
        <p:spPr>
          <a:xfrm>
            <a:off x="941388" y="800101"/>
            <a:ext cx="10286999" cy="914399"/>
          </a:xfrm>
          <a:prstGeom prst="rect">
            <a:avLst/>
          </a:prstGeom>
          <a:noFill/>
          <a:ln>
            <a:noFill/>
          </a:ln>
        </p:spPr>
        <p:txBody>
          <a:bodyPr spcFirstLastPara="1" wrap="square" lIns="0" tIns="0" rIns="0" bIns="0" anchor="t" anchorCtr="0">
            <a:noAutofit/>
          </a:bodyPr>
          <a:lstStyle>
            <a:lvl1pPr marL="457200" marR="0" lvl="0" indent="-228600" algn="l">
              <a:lnSpc>
                <a:spcPct val="80000"/>
              </a:lnSpc>
              <a:spcBef>
                <a:spcPts val="0"/>
              </a:spcBef>
              <a:spcAft>
                <a:spcPts val="0"/>
              </a:spcAft>
              <a:buClr>
                <a:schemeClr val="dk1"/>
              </a:buClr>
              <a:buSzPts val="4400"/>
              <a:buFont typeface="Arial"/>
              <a:buNone/>
              <a:defRPr sz="4400" b="0" i="0" u="none" strike="noStrike" cap="none">
                <a:solidFill>
                  <a:schemeClr val="dk1"/>
                </a:solidFill>
                <a:latin typeface="Calibri" panose="020F0502020204030204" pitchFamily="34" charset="0"/>
                <a:ea typeface="Helvetica Neue"/>
                <a:cs typeface="Calibri" panose="020F0502020204030204" pitchFamily="34" charset="0"/>
                <a:sym typeface="Helvetica Neue"/>
              </a:defRPr>
            </a:lvl1pPr>
            <a:lvl2pPr marL="914400" marR="0" lvl="1" indent="-228600" algn="l">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cxnSp>
        <p:nvCxnSpPr>
          <p:cNvPr id="176" name="Google Shape;176;p91"/>
          <p:cNvCxnSpPr/>
          <p:nvPr/>
        </p:nvCxnSpPr>
        <p:spPr>
          <a:xfrm>
            <a:off x="803082" y="768567"/>
            <a:ext cx="0" cy="426685"/>
          </a:xfrm>
          <a:prstGeom prst="straightConnector1">
            <a:avLst/>
          </a:prstGeom>
          <a:noFill/>
          <a:ln w="25400" cap="flat" cmpd="sng">
            <a:solidFill>
              <a:schemeClr val="dk2"/>
            </a:solidFill>
            <a:prstDash val="solid"/>
            <a:miter lim="800000"/>
            <a:headEnd type="none" w="sm" len="sm"/>
            <a:tailEnd type="none" w="sm" len="sm"/>
          </a:ln>
        </p:spPr>
      </p:cxnSp>
      <p:sp>
        <p:nvSpPr>
          <p:cNvPr id="177" name="Google Shape;177;p91"/>
          <p:cNvSpPr txBox="1"/>
          <p:nvPr/>
        </p:nvSpPr>
        <p:spPr>
          <a:xfrm>
            <a:off x="941388" y="6248309"/>
            <a:ext cx="8524875" cy="398579"/>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DAD6DA"/>
              </a:buClr>
              <a:buSzPts val="800"/>
              <a:buFont typeface="Arial"/>
              <a:buNone/>
            </a:pPr>
            <a:r>
              <a:rPr lang="en-US" sz="800" b="0" i="0" u="none" strike="noStrike" cap="none" dirty="0">
                <a:solidFill>
                  <a:srgbClr val="DAD6DA"/>
                </a:solidFill>
                <a:latin typeface="Calibri" panose="020F0502020204030204" pitchFamily="34" charset="0"/>
                <a:ea typeface="Helvetica Neue"/>
                <a:cs typeface="Calibri" panose="020F0502020204030204" pitchFamily="34" charset="0"/>
                <a:sym typeface="Helvetica Neue"/>
              </a:rPr>
              <a:t>&lt;FIRM DISCLOSURE&gt;</a:t>
            </a:r>
            <a:endParaRPr sz="1800" b="0" i="0" u="none" strike="noStrike" cap="none" dirty="0">
              <a:solidFill>
                <a:schemeClr val="dk1"/>
              </a:solidFill>
              <a:latin typeface="Calibri"/>
              <a:ea typeface="Calibri"/>
              <a:cs typeface="Calibri"/>
              <a:sym typeface="Calibri"/>
            </a:endParaRPr>
          </a:p>
          <a:p>
            <a:pPr marL="0" marR="0" lvl="0" indent="0" algn="l" rtl="0">
              <a:lnSpc>
                <a:spcPct val="80000"/>
              </a:lnSpc>
              <a:spcBef>
                <a:spcPts val="0"/>
              </a:spcBef>
              <a:spcAft>
                <a:spcPts val="0"/>
              </a:spcAft>
              <a:buClr>
                <a:schemeClr val="accent1"/>
              </a:buClr>
              <a:buSzPts val="800"/>
              <a:buFont typeface="Arial"/>
              <a:buNone/>
            </a:pPr>
            <a:endParaRPr sz="800" b="0" i="0" u="none" strike="noStrike" cap="none" dirty="0">
              <a:solidFill>
                <a:srgbClr val="DAD6DA"/>
              </a:solidFill>
              <a:latin typeface="Calibri" panose="020F0502020204030204" pitchFamily="34" charset="0"/>
              <a:ea typeface="Helvetica Neue"/>
              <a:cs typeface="Calibri" panose="020F0502020204030204" pitchFamily="34" charset="0"/>
              <a:sym typeface="Helvetica Neue"/>
            </a:endParaRPr>
          </a:p>
        </p:txBody>
      </p:sp>
      <p:sp>
        <p:nvSpPr>
          <p:cNvPr id="178" name="Google Shape;178;p91"/>
          <p:cNvSpPr txBox="1"/>
          <p:nvPr/>
        </p:nvSpPr>
        <p:spPr>
          <a:xfrm>
            <a:off x="10322560" y="6248309"/>
            <a:ext cx="12903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Arial"/>
              <a:buNone/>
            </a:pPr>
            <a:r>
              <a:rPr lang="en-US" sz="1800" b="0" i="0" u="none" strike="noStrike" cap="none">
                <a:solidFill>
                  <a:schemeClr val="lt1"/>
                </a:solidFill>
                <a:highlight>
                  <a:srgbClr val="FF0000"/>
                </a:highlight>
                <a:latin typeface="Arial"/>
                <a:ea typeface="Arial"/>
                <a:cs typeface="Arial"/>
                <a:sym typeface="Arial"/>
              </a:rPr>
              <a:t>&lt;LOGO&gt;</a:t>
            </a:r>
            <a:endParaRPr sz="1800" b="0" i="0" u="none" strike="noStrike" cap="none">
              <a:solidFill>
                <a:schemeClr val="dk1"/>
              </a:solidFill>
              <a:latin typeface="Calibri"/>
              <a:ea typeface="Calibri"/>
              <a:cs typeface="Calibri"/>
              <a:sym typeface="Calibri"/>
            </a:endParaRPr>
          </a:p>
        </p:txBody>
      </p:sp>
    </p:spTree>
  </p:cSld>
  <p:clrMapOvr>
    <a:masterClrMapping/>
  </p:clrMapOvr>
  <p:transition spd="slow">
    <p:pu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5"/>
        <p:cNvGrpSpPr/>
        <p:nvPr/>
      </p:nvGrpSpPr>
      <p:grpSpPr>
        <a:xfrm>
          <a:off x="0" y="0"/>
          <a:ext cx="0" cy="0"/>
          <a:chOff x="0" y="0"/>
          <a:chExt cx="0" cy="0"/>
        </a:xfrm>
      </p:grpSpPr>
      <p:sp>
        <p:nvSpPr>
          <p:cNvPr id="186" name="Google Shape;186;p7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7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7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7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Copyright 2022, Taylor Financial Group, LLC | For Financial Professional Use Only</a:t>
            </a:r>
            <a:endParaRPr/>
          </a:p>
        </p:txBody>
      </p:sp>
      <p:sp>
        <p:nvSpPr>
          <p:cNvPr id="190" name="Google Shape;190;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1"/>
        <p:cNvGrpSpPr/>
        <p:nvPr/>
      </p:nvGrpSpPr>
      <p:grpSpPr>
        <a:xfrm>
          <a:off x="0" y="0"/>
          <a:ext cx="0" cy="0"/>
          <a:chOff x="0" y="0"/>
          <a:chExt cx="0" cy="0"/>
        </a:xfrm>
      </p:grpSpPr>
      <p:sp>
        <p:nvSpPr>
          <p:cNvPr id="192" name="Google Shape;192;p9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3" name="Google Shape;193;p9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4" name="Google Shape;194;p9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9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Copyright 2022, Taylor Financial Group, LLC | For Financial Professional Use Only</a:t>
            </a:r>
            <a:endParaRPr/>
          </a:p>
        </p:txBody>
      </p:sp>
      <p:sp>
        <p:nvSpPr>
          <p:cNvPr id="196" name="Google Shape;196;p9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7"/>
        <p:cNvGrpSpPr/>
        <p:nvPr/>
      </p:nvGrpSpPr>
      <p:grpSpPr>
        <a:xfrm>
          <a:off x="0" y="0"/>
          <a:ext cx="0" cy="0"/>
          <a:chOff x="0" y="0"/>
          <a:chExt cx="0" cy="0"/>
        </a:xfrm>
      </p:grpSpPr>
      <p:sp>
        <p:nvSpPr>
          <p:cNvPr id="198" name="Google Shape;198;p9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9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00" name="Google Shape;200;p9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1" name="Google Shape;201;p9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Copyright 2022, Taylor Financial Group, LLC | For Financial Professional Use Only</a:t>
            </a:r>
            <a:endParaRPr/>
          </a:p>
        </p:txBody>
      </p:sp>
      <p:sp>
        <p:nvSpPr>
          <p:cNvPr id="202" name="Google Shape;202;p9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3"/>
        <p:cNvGrpSpPr/>
        <p:nvPr/>
      </p:nvGrpSpPr>
      <p:grpSpPr>
        <a:xfrm>
          <a:off x="0" y="0"/>
          <a:ext cx="0" cy="0"/>
          <a:chOff x="0" y="0"/>
          <a:chExt cx="0" cy="0"/>
        </a:xfrm>
      </p:grpSpPr>
      <p:sp>
        <p:nvSpPr>
          <p:cNvPr id="204" name="Google Shape;204;p9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5" name="Google Shape;205;p9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6" name="Google Shape;206;p9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7" name="Google Shape;207;p9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8" name="Google Shape;208;p9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Copyright 2022, Taylor Financial Group, LLC | For Financial Professional Use Only</a:t>
            </a:r>
            <a:endParaRPr/>
          </a:p>
        </p:txBody>
      </p:sp>
      <p:sp>
        <p:nvSpPr>
          <p:cNvPr id="209" name="Google Shape;209;p9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0"/>
        <p:cNvGrpSpPr/>
        <p:nvPr/>
      </p:nvGrpSpPr>
      <p:grpSpPr>
        <a:xfrm>
          <a:off x="0" y="0"/>
          <a:ext cx="0" cy="0"/>
          <a:chOff x="0" y="0"/>
          <a:chExt cx="0" cy="0"/>
        </a:xfrm>
      </p:grpSpPr>
      <p:sp>
        <p:nvSpPr>
          <p:cNvPr id="211" name="Google Shape;211;p9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2" name="Google Shape;212;p9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3" name="Google Shape;213;p9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4" name="Google Shape;214;p9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5" name="Google Shape;215;p9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6" name="Google Shape;216;p9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9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Copyright 2022, Taylor Financial Group, LLC | For Financial Professional Use Only</a:t>
            </a:r>
            <a:endParaRPr/>
          </a:p>
        </p:txBody>
      </p:sp>
      <p:sp>
        <p:nvSpPr>
          <p:cNvPr id="218" name="Google Shape;218;p9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9"/>
        <p:cNvGrpSpPr/>
        <p:nvPr/>
      </p:nvGrpSpPr>
      <p:grpSpPr>
        <a:xfrm>
          <a:off x="0" y="0"/>
          <a:ext cx="0" cy="0"/>
          <a:chOff x="0" y="0"/>
          <a:chExt cx="0" cy="0"/>
        </a:xfrm>
      </p:grpSpPr>
      <p:sp>
        <p:nvSpPr>
          <p:cNvPr id="220" name="Google Shape;220;p9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9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 name="Google Shape;222;p9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Copyright 2022, Taylor Financial Group, LLC | For Financial Professional Use Only</a:t>
            </a:r>
            <a:endParaRPr/>
          </a:p>
        </p:txBody>
      </p:sp>
      <p:sp>
        <p:nvSpPr>
          <p:cNvPr id="223" name="Google Shape;223;p9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28"/>
        <p:cNvGrpSpPr/>
        <p:nvPr/>
      </p:nvGrpSpPr>
      <p:grpSpPr>
        <a:xfrm>
          <a:off x="0" y="0"/>
          <a:ext cx="0" cy="0"/>
          <a:chOff x="0" y="0"/>
          <a:chExt cx="0" cy="0"/>
        </a:xfrm>
      </p:grpSpPr>
      <p:sp>
        <p:nvSpPr>
          <p:cNvPr id="229" name="Google Shape;229;p9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0" name="Google Shape;230;p9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31" name="Google Shape;231;p9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32" name="Google Shape;232;p9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3" name="Google Shape;233;p9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Copyright 2022, Taylor Financial Group, LLC | For Financial Professional Use Only</a:t>
            </a:r>
            <a:endParaRPr/>
          </a:p>
        </p:txBody>
      </p:sp>
      <p:sp>
        <p:nvSpPr>
          <p:cNvPr id="234" name="Google Shape;234;p9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7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5"/>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2" name="Google Shape;52;p75"/>
          <p:cNvSpPr txBox="1">
            <a:spLocks noGrp="1"/>
          </p:cNvSpPr>
          <p:nvPr>
            <p:ph type="body" idx="2"/>
          </p:nvPr>
        </p:nvSpPr>
        <p:spPr>
          <a:xfrm>
            <a:off x="1097280" y="2582335"/>
            <a:ext cx="4937760" cy="32867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3" name="Google Shape;53;p75"/>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4" name="Google Shape;54;p75"/>
          <p:cNvSpPr txBox="1">
            <a:spLocks noGrp="1"/>
          </p:cNvSpPr>
          <p:nvPr>
            <p:ph type="body" idx="4"/>
          </p:nvPr>
        </p:nvSpPr>
        <p:spPr>
          <a:xfrm>
            <a:off x="6217920" y="2582334"/>
            <a:ext cx="4937760" cy="32867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5" name="Google Shape;55;p7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7" name="Google Shape;57;p7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1pPr>
            <a:lvl2pPr marL="0" marR="0" lvl="1"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2pPr>
            <a:lvl3pPr marL="0" marR="0" lvl="2"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3pPr>
            <a:lvl4pPr marL="0" marR="0" lvl="3"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4pPr>
            <a:lvl5pPr marL="0" marR="0" lvl="4"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5pPr>
            <a:lvl6pPr marL="0" marR="0" lvl="5"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6pPr>
            <a:lvl7pPr marL="0" marR="0" lvl="6"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7pPr>
            <a:lvl8pPr marL="0" marR="0" lvl="7"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8pPr>
            <a:lvl9pPr marL="0" marR="0" lvl="8"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 name="Google Shape;39;p73">
            <a:extLst>
              <a:ext uri="{FF2B5EF4-FFF2-40B4-BE49-F238E27FC236}">
                <a16:creationId xmlns:a16="http://schemas.microsoft.com/office/drawing/2014/main" id="{AE05A7C6-BD93-5773-1122-EDC2AC90259E}"/>
              </a:ext>
            </a:extLst>
          </p:cNvPr>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FFFFFF"/>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r>
              <a:rPr lang="en-US"/>
              <a:t>Copyright 2022, Taylor Financial Group, LLC | For Financial Professional Use Only</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35"/>
        <p:cNvGrpSpPr/>
        <p:nvPr/>
      </p:nvGrpSpPr>
      <p:grpSpPr>
        <a:xfrm>
          <a:off x="0" y="0"/>
          <a:ext cx="0" cy="0"/>
          <a:chOff x="0" y="0"/>
          <a:chExt cx="0" cy="0"/>
        </a:xfrm>
      </p:grpSpPr>
      <p:sp>
        <p:nvSpPr>
          <p:cNvPr id="236" name="Google Shape;236;p9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7" name="Google Shape;237;p99"/>
          <p:cNvSpPr>
            <a:spLocks noGrp="1"/>
          </p:cNvSpPr>
          <p:nvPr>
            <p:ph type="pic" idx="2"/>
          </p:nvPr>
        </p:nvSpPr>
        <p:spPr>
          <a:xfrm>
            <a:off x="5183188" y="987425"/>
            <a:ext cx="6172200" cy="4873625"/>
          </a:xfrm>
          <a:prstGeom prst="rect">
            <a:avLst/>
          </a:prstGeom>
          <a:noFill/>
          <a:ln>
            <a:noFill/>
          </a:ln>
        </p:spPr>
      </p:sp>
      <p:sp>
        <p:nvSpPr>
          <p:cNvPr id="238" name="Google Shape;238;p9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39" name="Google Shape;239;p9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0" name="Google Shape;240;p9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Copyright 2022, Taylor Financial Group, LLC | For Financial Professional Use Only</a:t>
            </a:r>
            <a:endParaRPr/>
          </a:p>
        </p:txBody>
      </p:sp>
      <p:sp>
        <p:nvSpPr>
          <p:cNvPr id="241" name="Google Shape;241;p9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42"/>
        <p:cNvGrpSpPr/>
        <p:nvPr/>
      </p:nvGrpSpPr>
      <p:grpSpPr>
        <a:xfrm>
          <a:off x="0" y="0"/>
          <a:ext cx="0" cy="0"/>
          <a:chOff x="0" y="0"/>
          <a:chExt cx="0" cy="0"/>
        </a:xfrm>
      </p:grpSpPr>
      <p:sp>
        <p:nvSpPr>
          <p:cNvPr id="243" name="Google Shape;243;p10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4" name="Google Shape;244;p10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5" name="Google Shape;245;p10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10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Copyright 2022, Taylor Financial Group, LLC | For Financial Professional Use Only</a:t>
            </a:r>
            <a:endParaRPr/>
          </a:p>
        </p:txBody>
      </p:sp>
      <p:sp>
        <p:nvSpPr>
          <p:cNvPr id="247" name="Google Shape;247;p10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48"/>
        <p:cNvGrpSpPr/>
        <p:nvPr/>
      </p:nvGrpSpPr>
      <p:grpSpPr>
        <a:xfrm>
          <a:off x="0" y="0"/>
          <a:ext cx="0" cy="0"/>
          <a:chOff x="0" y="0"/>
          <a:chExt cx="0" cy="0"/>
        </a:xfrm>
      </p:grpSpPr>
      <p:sp>
        <p:nvSpPr>
          <p:cNvPr id="249" name="Google Shape;249;p10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0" name="Google Shape;250;p10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1" name="Google Shape;251;p10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2" name="Google Shape;252;p10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Copyright 2022, Taylor Financial Group, LLC | For Financial Professional Use Only</a:t>
            </a:r>
            <a:endParaRPr/>
          </a:p>
        </p:txBody>
      </p:sp>
      <p:sp>
        <p:nvSpPr>
          <p:cNvPr id="253" name="Google Shape;253;p10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F9FAA-C239-339C-4C57-8EF1F54E2C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8164C4-CEAA-F119-8C85-1FB2179E24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8F0FD0-D543-A3E1-15CD-04B2353E20A2}"/>
              </a:ext>
            </a:extLst>
          </p:cNvPr>
          <p:cNvSpPr>
            <a:spLocks noGrp="1"/>
          </p:cNvSpPr>
          <p:nvPr>
            <p:ph type="dt" sz="half" idx="10"/>
          </p:nvPr>
        </p:nvSpPr>
        <p:spPr/>
        <p:txBody>
          <a:bodyPr/>
          <a:lstStyle/>
          <a:p>
            <a:fld id="{1B87E551-C071-4722-9BE5-246F6092FEAA}" type="datetimeFigureOut">
              <a:rPr lang="en-US" smtClean="0"/>
              <a:t>10/3/2024</a:t>
            </a:fld>
            <a:endParaRPr lang="en-US"/>
          </a:p>
        </p:txBody>
      </p:sp>
      <p:sp>
        <p:nvSpPr>
          <p:cNvPr id="5" name="Footer Placeholder 4">
            <a:extLst>
              <a:ext uri="{FF2B5EF4-FFF2-40B4-BE49-F238E27FC236}">
                <a16:creationId xmlns:a16="http://schemas.microsoft.com/office/drawing/2014/main" id="{7AE34B36-7764-1806-9875-AB4CCF160E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67B4F7-042D-84CF-1138-52BA9DB6E8FD}"/>
              </a:ext>
            </a:extLst>
          </p:cNvPr>
          <p:cNvSpPr>
            <a:spLocks noGrp="1"/>
          </p:cNvSpPr>
          <p:nvPr>
            <p:ph type="sldNum" sz="quarter" idx="12"/>
          </p:nvPr>
        </p:nvSpPr>
        <p:spPr/>
        <p:txBody>
          <a:bodyPr/>
          <a:lstStyle/>
          <a:p>
            <a:fld id="{9FAD8740-BAB5-4B19-AC63-1DCE566C638A}" type="slidenum">
              <a:rPr lang="en-US" smtClean="0"/>
              <a:t>‹#›</a:t>
            </a:fld>
            <a:endParaRPr lang="en-US"/>
          </a:p>
        </p:txBody>
      </p:sp>
    </p:spTree>
    <p:extLst>
      <p:ext uri="{BB962C8B-B14F-4D97-AF65-F5344CB8AC3E}">
        <p14:creationId xmlns:p14="http://schemas.microsoft.com/office/powerpoint/2010/main" val="36990001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702D-F326-548B-1A6F-0A17F4906E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70F840-A6A3-F52A-6F59-355E4A145A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4255B-AFB5-D937-650A-ADDB79C7C73F}"/>
              </a:ext>
            </a:extLst>
          </p:cNvPr>
          <p:cNvSpPr>
            <a:spLocks noGrp="1"/>
          </p:cNvSpPr>
          <p:nvPr>
            <p:ph type="dt" sz="half" idx="10"/>
          </p:nvPr>
        </p:nvSpPr>
        <p:spPr/>
        <p:txBody>
          <a:bodyPr/>
          <a:lstStyle/>
          <a:p>
            <a:fld id="{1B87E551-C071-4722-9BE5-246F6092FEAA}" type="datetimeFigureOut">
              <a:rPr lang="en-US" smtClean="0"/>
              <a:t>10/3/2024</a:t>
            </a:fld>
            <a:endParaRPr lang="en-US"/>
          </a:p>
        </p:txBody>
      </p:sp>
      <p:sp>
        <p:nvSpPr>
          <p:cNvPr id="5" name="Footer Placeholder 4">
            <a:extLst>
              <a:ext uri="{FF2B5EF4-FFF2-40B4-BE49-F238E27FC236}">
                <a16:creationId xmlns:a16="http://schemas.microsoft.com/office/drawing/2014/main" id="{6BBD0831-2666-9E72-4494-1920B8B365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2FF887-F9FA-3BC8-1E83-B0EDDDB55738}"/>
              </a:ext>
            </a:extLst>
          </p:cNvPr>
          <p:cNvSpPr>
            <a:spLocks noGrp="1"/>
          </p:cNvSpPr>
          <p:nvPr>
            <p:ph type="sldNum" sz="quarter" idx="12"/>
          </p:nvPr>
        </p:nvSpPr>
        <p:spPr/>
        <p:txBody>
          <a:bodyPr/>
          <a:lstStyle/>
          <a:p>
            <a:fld id="{9FAD8740-BAB5-4B19-AC63-1DCE566C638A}" type="slidenum">
              <a:rPr lang="en-US" smtClean="0"/>
              <a:t>‹#›</a:t>
            </a:fld>
            <a:endParaRPr lang="en-US"/>
          </a:p>
        </p:txBody>
      </p:sp>
    </p:spTree>
    <p:extLst>
      <p:ext uri="{BB962C8B-B14F-4D97-AF65-F5344CB8AC3E}">
        <p14:creationId xmlns:p14="http://schemas.microsoft.com/office/powerpoint/2010/main" val="3227600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FAF03-DC44-4DFD-24D3-8DB2B399EF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36A6CE-D67F-1784-1C42-D714600992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CDAF49-431F-9781-16A1-1C8F10E652E4}"/>
              </a:ext>
            </a:extLst>
          </p:cNvPr>
          <p:cNvSpPr>
            <a:spLocks noGrp="1"/>
          </p:cNvSpPr>
          <p:nvPr>
            <p:ph type="dt" sz="half" idx="10"/>
          </p:nvPr>
        </p:nvSpPr>
        <p:spPr/>
        <p:txBody>
          <a:bodyPr/>
          <a:lstStyle/>
          <a:p>
            <a:fld id="{1B87E551-C071-4722-9BE5-246F6092FEAA}" type="datetimeFigureOut">
              <a:rPr lang="en-US" smtClean="0"/>
              <a:t>10/3/2024</a:t>
            </a:fld>
            <a:endParaRPr lang="en-US"/>
          </a:p>
        </p:txBody>
      </p:sp>
      <p:sp>
        <p:nvSpPr>
          <p:cNvPr id="5" name="Footer Placeholder 4">
            <a:extLst>
              <a:ext uri="{FF2B5EF4-FFF2-40B4-BE49-F238E27FC236}">
                <a16:creationId xmlns:a16="http://schemas.microsoft.com/office/drawing/2014/main" id="{0FFD5AAD-F247-0DA8-E3E1-E13CA89A84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7A94B5-21F7-12ED-B9E3-13D2A3326EA0}"/>
              </a:ext>
            </a:extLst>
          </p:cNvPr>
          <p:cNvSpPr>
            <a:spLocks noGrp="1"/>
          </p:cNvSpPr>
          <p:nvPr>
            <p:ph type="sldNum" sz="quarter" idx="12"/>
          </p:nvPr>
        </p:nvSpPr>
        <p:spPr/>
        <p:txBody>
          <a:bodyPr/>
          <a:lstStyle/>
          <a:p>
            <a:fld id="{9FAD8740-BAB5-4B19-AC63-1DCE566C638A}" type="slidenum">
              <a:rPr lang="en-US" smtClean="0"/>
              <a:t>‹#›</a:t>
            </a:fld>
            <a:endParaRPr lang="en-US"/>
          </a:p>
        </p:txBody>
      </p:sp>
    </p:spTree>
    <p:extLst>
      <p:ext uri="{BB962C8B-B14F-4D97-AF65-F5344CB8AC3E}">
        <p14:creationId xmlns:p14="http://schemas.microsoft.com/office/powerpoint/2010/main" val="10641638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A5B9C-2A43-6C1D-EAF9-8BEA36081E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15C723-62DF-E852-C8FD-34E3BC956E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EE56B6-12F4-C0B2-E586-6A6D4F1C95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2467F3-0646-1A50-E0B6-215D4D65C434}"/>
              </a:ext>
            </a:extLst>
          </p:cNvPr>
          <p:cNvSpPr>
            <a:spLocks noGrp="1"/>
          </p:cNvSpPr>
          <p:nvPr>
            <p:ph type="dt" sz="half" idx="10"/>
          </p:nvPr>
        </p:nvSpPr>
        <p:spPr/>
        <p:txBody>
          <a:bodyPr/>
          <a:lstStyle/>
          <a:p>
            <a:fld id="{1B87E551-C071-4722-9BE5-246F6092FEAA}" type="datetimeFigureOut">
              <a:rPr lang="en-US" smtClean="0"/>
              <a:t>10/3/2024</a:t>
            </a:fld>
            <a:endParaRPr lang="en-US"/>
          </a:p>
        </p:txBody>
      </p:sp>
      <p:sp>
        <p:nvSpPr>
          <p:cNvPr id="6" name="Footer Placeholder 5">
            <a:extLst>
              <a:ext uri="{FF2B5EF4-FFF2-40B4-BE49-F238E27FC236}">
                <a16:creationId xmlns:a16="http://schemas.microsoft.com/office/drawing/2014/main" id="{B2EBD97A-50AC-B655-7757-E3FF980269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40FA88-6EF0-27F4-C742-587038959B56}"/>
              </a:ext>
            </a:extLst>
          </p:cNvPr>
          <p:cNvSpPr>
            <a:spLocks noGrp="1"/>
          </p:cNvSpPr>
          <p:nvPr>
            <p:ph type="sldNum" sz="quarter" idx="12"/>
          </p:nvPr>
        </p:nvSpPr>
        <p:spPr/>
        <p:txBody>
          <a:bodyPr/>
          <a:lstStyle/>
          <a:p>
            <a:fld id="{9FAD8740-BAB5-4B19-AC63-1DCE566C638A}" type="slidenum">
              <a:rPr lang="en-US" smtClean="0"/>
              <a:t>‹#›</a:t>
            </a:fld>
            <a:endParaRPr lang="en-US"/>
          </a:p>
        </p:txBody>
      </p:sp>
    </p:spTree>
    <p:extLst>
      <p:ext uri="{BB962C8B-B14F-4D97-AF65-F5344CB8AC3E}">
        <p14:creationId xmlns:p14="http://schemas.microsoft.com/office/powerpoint/2010/main" val="34738747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D542C-5665-16D7-5792-195CB3B04A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FDC165-E3D1-BC6B-2F4A-34B8B8B9BA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3BDC38-D604-C6DA-0827-47595EDC55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9E4C9B-30E6-F6BD-88E4-0742634085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C09B3D-6593-B1C0-CEF3-CE04E8E12B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3F8C29-0FFD-32B1-C404-CA54454ADB17}"/>
              </a:ext>
            </a:extLst>
          </p:cNvPr>
          <p:cNvSpPr>
            <a:spLocks noGrp="1"/>
          </p:cNvSpPr>
          <p:nvPr>
            <p:ph type="dt" sz="half" idx="10"/>
          </p:nvPr>
        </p:nvSpPr>
        <p:spPr/>
        <p:txBody>
          <a:bodyPr/>
          <a:lstStyle/>
          <a:p>
            <a:fld id="{1B87E551-C071-4722-9BE5-246F6092FEAA}" type="datetimeFigureOut">
              <a:rPr lang="en-US" smtClean="0"/>
              <a:t>10/3/2024</a:t>
            </a:fld>
            <a:endParaRPr lang="en-US"/>
          </a:p>
        </p:txBody>
      </p:sp>
      <p:sp>
        <p:nvSpPr>
          <p:cNvPr id="8" name="Footer Placeholder 7">
            <a:extLst>
              <a:ext uri="{FF2B5EF4-FFF2-40B4-BE49-F238E27FC236}">
                <a16:creationId xmlns:a16="http://schemas.microsoft.com/office/drawing/2014/main" id="{729B82EB-E39A-035A-2882-1634CCF4CA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A0F396-5B1E-6318-27A7-78CA4ED488C8}"/>
              </a:ext>
            </a:extLst>
          </p:cNvPr>
          <p:cNvSpPr>
            <a:spLocks noGrp="1"/>
          </p:cNvSpPr>
          <p:nvPr>
            <p:ph type="sldNum" sz="quarter" idx="12"/>
          </p:nvPr>
        </p:nvSpPr>
        <p:spPr/>
        <p:txBody>
          <a:bodyPr/>
          <a:lstStyle/>
          <a:p>
            <a:fld id="{9FAD8740-BAB5-4B19-AC63-1DCE566C638A}" type="slidenum">
              <a:rPr lang="en-US" smtClean="0"/>
              <a:t>‹#›</a:t>
            </a:fld>
            <a:endParaRPr lang="en-US"/>
          </a:p>
        </p:txBody>
      </p:sp>
    </p:spTree>
    <p:extLst>
      <p:ext uri="{BB962C8B-B14F-4D97-AF65-F5344CB8AC3E}">
        <p14:creationId xmlns:p14="http://schemas.microsoft.com/office/powerpoint/2010/main" val="3989065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CF3DB-FD8F-D365-0819-80BD78A4E9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8E1EC8-B669-1416-8E69-82633634F0A1}"/>
              </a:ext>
            </a:extLst>
          </p:cNvPr>
          <p:cNvSpPr>
            <a:spLocks noGrp="1"/>
          </p:cNvSpPr>
          <p:nvPr>
            <p:ph type="dt" sz="half" idx="10"/>
          </p:nvPr>
        </p:nvSpPr>
        <p:spPr/>
        <p:txBody>
          <a:bodyPr/>
          <a:lstStyle/>
          <a:p>
            <a:fld id="{1B87E551-C071-4722-9BE5-246F6092FEAA}" type="datetimeFigureOut">
              <a:rPr lang="en-US" smtClean="0"/>
              <a:t>10/3/2024</a:t>
            </a:fld>
            <a:endParaRPr lang="en-US"/>
          </a:p>
        </p:txBody>
      </p:sp>
      <p:sp>
        <p:nvSpPr>
          <p:cNvPr id="4" name="Footer Placeholder 3">
            <a:extLst>
              <a:ext uri="{FF2B5EF4-FFF2-40B4-BE49-F238E27FC236}">
                <a16:creationId xmlns:a16="http://schemas.microsoft.com/office/drawing/2014/main" id="{E9453D9A-F512-6C0E-9D87-FEBEC587F1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9B6D8B-7CF0-6283-8959-2C50B5F30A21}"/>
              </a:ext>
            </a:extLst>
          </p:cNvPr>
          <p:cNvSpPr>
            <a:spLocks noGrp="1"/>
          </p:cNvSpPr>
          <p:nvPr>
            <p:ph type="sldNum" sz="quarter" idx="12"/>
          </p:nvPr>
        </p:nvSpPr>
        <p:spPr/>
        <p:txBody>
          <a:bodyPr/>
          <a:lstStyle/>
          <a:p>
            <a:fld id="{9FAD8740-BAB5-4B19-AC63-1DCE566C638A}" type="slidenum">
              <a:rPr lang="en-US" smtClean="0"/>
              <a:t>‹#›</a:t>
            </a:fld>
            <a:endParaRPr lang="en-US"/>
          </a:p>
        </p:txBody>
      </p:sp>
    </p:spTree>
    <p:extLst>
      <p:ext uri="{BB962C8B-B14F-4D97-AF65-F5344CB8AC3E}">
        <p14:creationId xmlns:p14="http://schemas.microsoft.com/office/powerpoint/2010/main" val="31527350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536C98-F764-C7F6-0F42-65A4459F4142}"/>
              </a:ext>
            </a:extLst>
          </p:cNvPr>
          <p:cNvSpPr>
            <a:spLocks noGrp="1"/>
          </p:cNvSpPr>
          <p:nvPr>
            <p:ph type="dt" sz="half" idx="10"/>
          </p:nvPr>
        </p:nvSpPr>
        <p:spPr/>
        <p:txBody>
          <a:bodyPr/>
          <a:lstStyle/>
          <a:p>
            <a:fld id="{1B87E551-C071-4722-9BE5-246F6092FEAA}" type="datetimeFigureOut">
              <a:rPr lang="en-US" smtClean="0"/>
              <a:t>10/3/2024</a:t>
            </a:fld>
            <a:endParaRPr lang="en-US"/>
          </a:p>
        </p:txBody>
      </p:sp>
      <p:sp>
        <p:nvSpPr>
          <p:cNvPr id="3" name="Footer Placeholder 2">
            <a:extLst>
              <a:ext uri="{FF2B5EF4-FFF2-40B4-BE49-F238E27FC236}">
                <a16:creationId xmlns:a16="http://schemas.microsoft.com/office/drawing/2014/main" id="{6C0A5801-42A2-B2C7-7CBB-C7C95D4E04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4FE30E-ACBD-71E4-E3A9-8EFF248638F8}"/>
              </a:ext>
            </a:extLst>
          </p:cNvPr>
          <p:cNvSpPr>
            <a:spLocks noGrp="1"/>
          </p:cNvSpPr>
          <p:nvPr>
            <p:ph type="sldNum" sz="quarter" idx="12"/>
          </p:nvPr>
        </p:nvSpPr>
        <p:spPr/>
        <p:txBody>
          <a:bodyPr/>
          <a:lstStyle/>
          <a:p>
            <a:fld id="{9FAD8740-BAB5-4B19-AC63-1DCE566C638A}" type="slidenum">
              <a:rPr lang="en-US" smtClean="0"/>
              <a:t>‹#›</a:t>
            </a:fld>
            <a:endParaRPr lang="en-US"/>
          </a:p>
        </p:txBody>
      </p:sp>
    </p:spTree>
    <p:extLst>
      <p:ext uri="{BB962C8B-B14F-4D97-AF65-F5344CB8AC3E}">
        <p14:creationId xmlns:p14="http://schemas.microsoft.com/office/powerpoint/2010/main" val="3982134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7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7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62" name="Google Shape;62;p7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1pPr>
            <a:lvl2pPr marL="0" marR="0" lvl="1"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2pPr>
            <a:lvl3pPr marL="0" marR="0" lvl="2"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3pPr>
            <a:lvl4pPr marL="0" marR="0" lvl="3"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4pPr>
            <a:lvl5pPr marL="0" marR="0" lvl="4"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5pPr>
            <a:lvl6pPr marL="0" marR="0" lvl="5"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6pPr>
            <a:lvl7pPr marL="0" marR="0" lvl="6"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7pPr>
            <a:lvl8pPr marL="0" marR="0" lvl="7"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8pPr>
            <a:lvl9pPr marL="0" marR="0" lvl="8"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 name="Google Shape;39;p73">
            <a:extLst>
              <a:ext uri="{FF2B5EF4-FFF2-40B4-BE49-F238E27FC236}">
                <a16:creationId xmlns:a16="http://schemas.microsoft.com/office/drawing/2014/main" id="{21FBD1B3-D591-6221-B984-DE1E7EE732EF}"/>
              </a:ext>
            </a:extLst>
          </p:cNvPr>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FFFFFF"/>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r>
              <a:rPr lang="en-US"/>
              <a:t>Copyright 2022, Taylor Financial Group, LLC | For Financial Professional Use Only</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CAE49-5790-C71C-59BE-226987AD5E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D81459-7EC8-800D-3D63-23E3F2645A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A93773-873A-260A-559F-BA8B4337B1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247D6A-6AE2-B135-5EA7-1D3828BD6795}"/>
              </a:ext>
            </a:extLst>
          </p:cNvPr>
          <p:cNvSpPr>
            <a:spLocks noGrp="1"/>
          </p:cNvSpPr>
          <p:nvPr>
            <p:ph type="dt" sz="half" idx="10"/>
          </p:nvPr>
        </p:nvSpPr>
        <p:spPr/>
        <p:txBody>
          <a:bodyPr/>
          <a:lstStyle/>
          <a:p>
            <a:fld id="{1B87E551-C071-4722-9BE5-246F6092FEAA}" type="datetimeFigureOut">
              <a:rPr lang="en-US" smtClean="0"/>
              <a:t>10/3/2024</a:t>
            </a:fld>
            <a:endParaRPr lang="en-US"/>
          </a:p>
        </p:txBody>
      </p:sp>
      <p:sp>
        <p:nvSpPr>
          <p:cNvPr id="6" name="Footer Placeholder 5">
            <a:extLst>
              <a:ext uri="{FF2B5EF4-FFF2-40B4-BE49-F238E27FC236}">
                <a16:creationId xmlns:a16="http://schemas.microsoft.com/office/drawing/2014/main" id="{0284A9DF-C280-A38C-67A3-3894C0B32C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A0E943-22DF-2D5C-AB5E-CDA33B0A819C}"/>
              </a:ext>
            </a:extLst>
          </p:cNvPr>
          <p:cNvSpPr>
            <a:spLocks noGrp="1"/>
          </p:cNvSpPr>
          <p:nvPr>
            <p:ph type="sldNum" sz="quarter" idx="12"/>
          </p:nvPr>
        </p:nvSpPr>
        <p:spPr/>
        <p:txBody>
          <a:bodyPr/>
          <a:lstStyle/>
          <a:p>
            <a:fld id="{9FAD8740-BAB5-4B19-AC63-1DCE566C638A}" type="slidenum">
              <a:rPr lang="en-US" smtClean="0"/>
              <a:t>‹#›</a:t>
            </a:fld>
            <a:endParaRPr lang="en-US"/>
          </a:p>
        </p:txBody>
      </p:sp>
    </p:spTree>
    <p:extLst>
      <p:ext uri="{BB962C8B-B14F-4D97-AF65-F5344CB8AC3E}">
        <p14:creationId xmlns:p14="http://schemas.microsoft.com/office/powerpoint/2010/main" val="28960761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1FC39-1CE6-05D5-AC9A-E89223182E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E7310E-0EB6-975F-E5A2-3BFED9131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3EA9EE-DF04-CE24-668A-3A4ECA46BD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9D6542-163B-D1BC-802C-299E42470D34}"/>
              </a:ext>
            </a:extLst>
          </p:cNvPr>
          <p:cNvSpPr>
            <a:spLocks noGrp="1"/>
          </p:cNvSpPr>
          <p:nvPr>
            <p:ph type="dt" sz="half" idx="10"/>
          </p:nvPr>
        </p:nvSpPr>
        <p:spPr/>
        <p:txBody>
          <a:bodyPr/>
          <a:lstStyle/>
          <a:p>
            <a:fld id="{1B87E551-C071-4722-9BE5-246F6092FEAA}" type="datetimeFigureOut">
              <a:rPr lang="en-US" smtClean="0"/>
              <a:t>10/3/2024</a:t>
            </a:fld>
            <a:endParaRPr lang="en-US"/>
          </a:p>
        </p:txBody>
      </p:sp>
      <p:sp>
        <p:nvSpPr>
          <p:cNvPr id="6" name="Footer Placeholder 5">
            <a:extLst>
              <a:ext uri="{FF2B5EF4-FFF2-40B4-BE49-F238E27FC236}">
                <a16:creationId xmlns:a16="http://schemas.microsoft.com/office/drawing/2014/main" id="{3AC7A3BE-9214-9F3F-B508-7C6C6B3BCC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4138F3-4353-899D-B5F2-B823FC844022}"/>
              </a:ext>
            </a:extLst>
          </p:cNvPr>
          <p:cNvSpPr>
            <a:spLocks noGrp="1"/>
          </p:cNvSpPr>
          <p:nvPr>
            <p:ph type="sldNum" sz="quarter" idx="12"/>
          </p:nvPr>
        </p:nvSpPr>
        <p:spPr/>
        <p:txBody>
          <a:bodyPr/>
          <a:lstStyle/>
          <a:p>
            <a:fld id="{9FAD8740-BAB5-4B19-AC63-1DCE566C638A}" type="slidenum">
              <a:rPr lang="en-US" smtClean="0"/>
              <a:t>‹#›</a:t>
            </a:fld>
            <a:endParaRPr lang="en-US"/>
          </a:p>
        </p:txBody>
      </p:sp>
    </p:spTree>
    <p:extLst>
      <p:ext uri="{BB962C8B-B14F-4D97-AF65-F5344CB8AC3E}">
        <p14:creationId xmlns:p14="http://schemas.microsoft.com/office/powerpoint/2010/main" val="17446350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553FC-A717-06B4-D1D9-08D03165F0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74E794-F53C-7835-F7D9-9CF8E83A51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256B38-0568-8BBD-A65B-249F9809C146}"/>
              </a:ext>
            </a:extLst>
          </p:cNvPr>
          <p:cNvSpPr>
            <a:spLocks noGrp="1"/>
          </p:cNvSpPr>
          <p:nvPr>
            <p:ph type="dt" sz="half" idx="10"/>
          </p:nvPr>
        </p:nvSpPr>
        <p:spPr/>
        <p:txBody>
          <a:bodyPr/>
          <a:lstStyle/>
          <a:p>
            <a:fld id="{1B87E551-C071-4722-9BE5-246F6092FEAA}" type="datetimeFigureOut">
              <a:rPr lang="en-US" smtClean="0"/>
              <a:t>10/3/2024</a:t>
            </a:fld>
            <a:endParaRPr lang="en-US"/>
          </a:p>
        </p:txBody>
      </p:sp>
      <p:sp>
        <p:nvSpPr>
          <p:cNvPr id="5" name="Footer Placeholder 4">
            <a:extLst>
              <a:ext uri="{FF2B5EF4-FFF2-40B4-BE49-F238E27FC236}">
                <a16:creationId xmlns:a16="http://schemas.microsoft.com/office/drawing/2014/main" id="{682CA066-3C60-3EF0-64B1-E1FE31D61E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3A54D3-8F17-6CD5-2E97-7757CC24878D}"/>
              </a:ext>
            </a:extLst>
          </p:cNvPr>
          <p:cNvSpPr>
            <a:spLocks noGrp="1"/>
          </p:cNvSpPr>
          <p:nvPr>
            <p:ph type="sldNum" sz="quarter" idx="12"/>
          </p:nvPr>
        </p:nvSpPr>
        <p:spPr/>
        <p:txBody>
          <a:bodyPr/>
          <a:lstStyle/>
          <a:p>
            <a:fld id="{9FAD8740-BAB5-4B19-AC63-1DCE566C638A}" type="slidenum">
              <a:rPr lang="en-US" smtClean="0"/>
              <a:t>‹#›</a:t>
            </a:fld>
            <a:endParaRPr lang="en-US"/>
          </a:p>
        </p:txBody>
      </p:sp>
    </p:spTree>
    <p:extLst>
      <p:ext uri="{BB962C8B-B14F-4D97-AF65-F5344CB8AC3E}">
        <p14:creationId xmlns:p14="http://schemas.microsoft.com/office/powerpoint/2010/main" val="37378847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72958E-7C57-ECD1-EF11-F4771FBB4A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D1B2A7-8CA4-F0AC-75A4-025E6EE51A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F104F8-1BF1-43EC-B6C5-E19CC9C964ED}"/>
              </a:ext>
            </a:extLst>
          </p:cNvPr>
          <p:cNvSpPr>
            <a:spLocks noGrp="1"/>
          </p:cNvSpPr>
          <p:nvPr>
            <p:ph type="dt" sz="half" idx="10"/>
          </p:nvPr>
        </p:nvSpPr>
        <p:spPr/>
        <p:txBody>
          <a:bodyPr/>
          <a:lstStyle/>
          <a:p>
            <a:fld id="{1B87E551-C071-4722-9BE5-246F6092FEAA}" type="datetimeFigureOut">
              <a:rPr lang="en-US" smtClean="0"/>
              <a:t>10/3/2024</a:t>
            </a:fld>
            <a:endParaRPr lang="en-US"/>
          </a:p>
        </p:txBody>
      </p:sp>
      <p:sp>
        <p:nvSpPr>
          <p:cNvPr id="5" name="Footer Placeholder 4">
            <a:extLst>
              <a:ext uri="{FF2B5EF4-FFF2-40B4-BE49-F238E27FC236}">
                <a16:creationId xmlns:a16="http://schemas.microsoft.com/office/drawing/2014/main" id="{ECA918A6-DE29-B510-ED0E-93481DAE25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E29F07-3B27-6FD4-4BAD-BB5D003D0637}"/>
              </a:ext>
            </a:extLst>
          </p:cNvPr>
          <p:cNvSpPr>
            <a:spLocks noGrp="1"/>
          </p:cNvSpPr>
          <p:nvPr>
            <p:ph type="sldNum" sz="quarter" idx="12"/>
          </p:nvPr>
        </p:nvSpPr>
        <p:spPr/>
        <p:txBody>
          <a:bodyPr/>
          <a:lstStyle/>
          <a:p>
            <a:fld id="{9FAD8740-BAB5-4B19-AC63-1DCE566C638A}" type="slidenum">
              <a:rPr lang="en-US" smtClean="0"/>
              <a:t>‹#›</a:t>
            </a:fld>
            <a:endParaRPr lang="en-US"/>
          </a:p>
        </p:txBody>
      </p:sp>
    </p:spTree>
    <p:extLst>
      <p:ext uri="{BB962C8B-B14F-4D97-AF65-F5344CB8AC3E}">
        <p14:creationId xmlns:p14="http://schemas.microsoft.com/office/powerpoint/2010/main" val="2825055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3"/>
        <p:cNvGrpSpPr/>
        <p:nvPr/>
      </p:nvGrpSpPr>
      <p:grpSpPr>
        <a:xfrm>
          <a:off x="0" y="0"/>
          <a:ext cx="0" cy="0"/>
          <a:chOff x="0" y="0"/>
          <a:chExt cx="0" cy="0"/>
        </a:xfrm>
      </p:grpSpPr>
      <p:sp>
        <p:nvSpPr>
          <p:cNvPr id="64" name="Google Shape;64;p77"/>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 name="Google Shape;65;p77"/>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 name="Google Shape;66;p77"/>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77"/>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8" name="Google Shape;68;p77"/>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69" name="Google Shape;69;p77"/>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0" name="Google Shape;70;p77"/>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400"/>
              <a:buFont typeface="Calibri"/>
              <a:buNone/>
              <a:defRPr>
                <a:solidFill>
                  <a:schemeClr val="dk2"/>
                </a:solidFill>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r>
              <a:rPr lang="en-US"/>
              <a:t>Copyright 2022, Taylor Financial Group, LLC | For Financial Professional Use Only</a:t>
            </a:r>
            <a:endParaRPr/>
          </a:p>
        </p:txBody>
      </p:sp>
      <p:sp>
        <p:nvSpPr>
          <p:cNvPr id="71" name="Google Shape;71;p7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050"/>
              <a:buFont typeface="Calibri"/>
              <a:buNone/>
              <a:defRPr sz="105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050"/>
              <a:buFont typeface="Calibri"/>
              <a:buNone/>
              <a:defRPr sz="105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050"/>
              <a:buFont typeface="Calibri"/>
              <a:buNone/>
              <a:defRPr sz="105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050"/>
              <a:buFont typeface="Calibri"/>
              <a:buNone/>
              <a:defRPr sz="105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050"/>
              <a:buFont typeface="Calibri"/>
              <a:buNone/>
              <a:defRPr sz="105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050"/>
              <a:buFont typeface="Calibri"/>
              <a:buNone/>
              <a:defRPr sz="105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050"/>
              <a:buFont typeface="Calibri"/>
              <a:buNone/>
              <a:defRPr sz="105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050"/>
              <a:buFont typeface="Calibri"/>
              <a:buNone/>
              <a:defRPr sz="105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050"/>
              <a:buFont typeface="Calibri"/>
              <a:buNone/>
              <a:defRPr sz="105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2"/>
        <p:cNvGrpSpPr/>
        <p:nvPr/>
      </p:nvGrpSpPr>
      <p:grpSpPr>
        <a:xfrm>
          <a:off x="0" y="0"/>
          <a:ext cx="0" cy="0"/>
          <a:chOff x="0" y="0"/>
          <a:chExt cx="0" cy="0"/>
        </a:xfrm>
      </p:grpSpPr>
      <p:sp>
        <p:nvSpPr>
          <p:cNvPr id="73" name="Google Shape;73;p78"/>
          <p:cNvSpPr/>
          <p:nvPr/>
        </p:nvSpPr>
        <p:spPr>
          <a:xfrm>
            <a:off x="0"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4" name="Google Shape;74;p78"/>
          <p:cNvSpPr/>
          <p:nvPr/>
        </p:nvSpPr>
        <p:spPr>
          <a:xfrm>
            <a:off x="15"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5" name="Google Shape;75;p78"/>
          <p:cNvSpPr txBox="1">
            <a:spLocks noGrp="1"/>
          </p:cNvSpPr>
          <p:nvPr>
            <p:ph type="title"/>
          </p:nvPr>
        </p:nvSpPr>
        <p:spPr>
          <a:xfrm>
            <a:off x="1097280" y="5074920"/>
            <a:ext cx="10113645"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78"/>
          <p:cNvSpPr>
            <a:spLocks noGrp="1"/>
          </p:cNvSpPr>
          <p:nvPr>
            <p:ph type="pic" idx="2"/>
          </p:nvPr>
        </p:nvSpPr>
        <p:spPr>
          <a:xfrm>
            <a:off x="15" y="0"/>
            <a:ext cx="12191985" cy="4915076"/>
          </a:xfrm>
          <a:prstGeom prst="rect">
            <a:avLst/>
          </a:prstGeom>
          <a:solidFill>
            <a:srgbClr val="BECAD4"/>
          </a:solidFill>
          <a:ln>
            <a:noFill/>
          </a:ln>
        </p:spPr>
      </p:sp>
      <p:sp>
        <p:nvSpPr>
          <p:cNvPr id="77" name="Google Shape;77;p78"/>
          <p:cNvSpPr txBox="1">
            <a:spLocks noGrp="1"/>
          </p:cNvSpPr>
          <p:nvPr>
            <p:ph type="body" idx="1"/>
          </p:nvPr>
        </p:nvSpPr>
        <p:spPr>
          <a:xfrm>
            <a:off x="1097280" y="5907024"/>
            <a:ext cx="10113264"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8" name="Google Shape;78;p7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9" name="Google Shape;79;p7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FFFFFF"/>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r>
              <a:rPr lang="en-US"/>
              <a:t>Copyright 2022, Taylor Financial Group, LLC | For Financial Professional Use Only</a:t>
            </a:r>
            <a:endParaRPr/>
          </a:p>
        </p:txBody>
      </p:sp>
      <p:sp>
        <p:nvSpPr>
          <p:cNvPr id="80" name="Google Shape;80;p7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1pPr>
            <a:lvl2pPr marL="0" marR="0" lvl="1"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2pPr>
            <a:lvl3pPr marL="0" marR="0" lvl="2"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3pPr>
            <a:lvl4pPr marL="0" marR="0" lvl="3"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4pPr>
            <a:lvl5pPr marL="0" marR="0" lvl="4"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5pPr>
            <a:lvl6pPr marL="0" marR="0" lvl="5"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6pPr>
            <a:lvl7pPr marL="0" marR="0" lvl="6"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7pPr>
            <a:lvl8pPr marL="0" marR="0" lvl="7"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8pPr>
            <a:lvl9pPr marL="0" marR="0" lvl="8"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1"/>
        <p:cNvGrpSpPr/>
        <p:nvPr/>
      </p:nvGrpSpPr>
      <p:grpSpPr>
        <a:xfrm>
          <a:off x="0" y="0"/>
          <a:ext cx="0" cy="0"/>
          <a:chOff x="0" y="0"/>
          <a:chExt cx="0" cy="0"/>
        </a:xfrm>
      </p:grpSpPr>
      <p:sp>
        <p:nvSpPr>
          <p:cNvPr id="82" name="Google Shape;82;p7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79"/>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4" name="Google Shape;84;p7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85" name="Google Shape;85;p7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FFFFFF"/>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r>
              <a:rPr lang="en-US"/>
              <a:t>Copyright 2022, Taylor Financial Group, LLC | For Financial Professional Use Only</a:t>
            </a:r>
            <a:endParaRPr/>
          </a:p>
        </p:txBody>
      </p:sp>
      <p:sp>
        <p:nvSpPr>
          <p:cNvPr id="86" name="Google Shape;86;p7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1pPr>
            <a:lvl2pPr marL="0" marR="0" lvl="1"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2pPr>
            <a:lvl3pPr marL="0" marR="0" lvl="2"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3pPr>
            <a:lvl4pPr marL="0" marR="0" lvl="3"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4pPr>
            <a:lvl5pPr marL="0" marR="0" lvl="4"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5pPr>
            <a:lvl6pPr marL="0" marR="0" lvl="5"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6pPr>
            <a:lvl7pPr marL="0" marR="0" lvl="6"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7pPr>
            <a:lvl8pPr marL="0" marR="0" lvl="7"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8pPr>
            <a:lvl9pPr marL="0" marR="0" lvl="8"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80"/>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9" name="Google Shape;89;p80"/>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0" name="Google Shape;90;p80"/>
          <p:cNvSpPr txBox="1">
            <a:spLocks noGrp="1"/>
          </p:cNvSpPr>
          <p:nvPr>
            <p:ph type="title"/>
          </p:nvPr>
        </p:nvSpPr>
        <p:spPr>
          <a:xfrm rot="5400000">
            <a:off x="7159401" y="1977801"/>
            <a:ext cx="5759898"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80"/>
          <p:cNvSpPr txBox="1">
            <a:spLocks noGrp="1"/>
          </p:cNvSpPr>
          <p:nvPr>
            <p:ph type="body" idx="1"/>
          </p:nvPr>
        </p:nvSpPr>
        <p:spPr>
          <a:xfrm rot="5400000">
            <a:off x="1825401" y="-574899"/>
            <a:ext cx="5759898"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2" name="Google Shape;92;p8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93" name="Google Shape;93;p8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FFFFFF"/>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r>
              <a:rPr lang="en-US"/>
              <a:t>Copyright 2022, Taylor Financial Group, LLC | For Financial Professional Use Only</a:t>
            </a:r>
            <a:endParaRPr/>
          </a:p>
        </p:txBody>
      </p:sp>
      <p:sp>
        <p:nvSpPr>
          <p:cNvPr id="94" name="Google Shape;94;p8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1pPr>
            <a:lvl2pPr marL="0" marR="0" lvl="1"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2pPr>
            <a:lvl3pPr marL="0" marR="0" lvl="2"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3pPr>
            <a:lvl4pPr marL="0" marR="0" lvl="3"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4pPr>
            <a:lvl5pPr marL="0" marR="0" lvl="4"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5pPr>
            <a:lvl6pPr marL="0" marR="0" lvl="5"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6pPr>
            <a:lvl7pPr marL="0" marR="0" lvl="6"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7pPr>
            <a:lvl8pPr marL="0" marR="0" lvl="7"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8pPr>
            <a:lvl9pPr marL="0" marR="0" lvl="8"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userDrawn="1">
  <p:cSld name="Title and Content">
    <p:spTree>
      <p:nvGrpSpPr>
        <p:cNvPr id="1" name="Shape 27"/>
        <p:cNvGrpSpPr/>
        <p:nvPr/>
      </p:nvGrpSpPr>
      <p:grpSpPr>
        <a:xfrm>
          <a:off x="0" y="0"/>
          <a:ext cx="0" cy="0"/>
          <a:chOff x="0" y="0"/>
          <a:chExt cx="0" cy="0"/>
        </a:xfrm>
      </p:grpSpPr>
      <p:sp>
        <p:nvSpPr>
          <p:cNvPr id="29" name="Google Shape;29;p68"/>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0" name="Google Shape;30;p6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31" name="Google Shape;31;p6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FFFFFF"/>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r>
              <a:rPr lang="en-US" dirty="0"/>
              <a:t>Copyright 2022, Taylor Financial Group, LLC | For Financial Professional Use Only</a:t>
            </a:r>
          </a:p>
        </p:txBody>
      </p:sp>
      <p:sp>
        <p:nvSpPr>
          <p:cNvPr id="32" name="Google Shape;32;p6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1pPr>
            <a:lvl2pPr marL="0" marR="0" lvl="1"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2pPr>
            <a:lvl3pPr marL="0" marR="0" lvl="2"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3pPr>
            <a:lvl4pPr marL="0" marR="0" lvl="3"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4pPr>
            <a:lvl5pPr marL="0" marR="0" lvl="4"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5pPr>
            <a:lvl6pPr marL="0" marR="0" lvl="5"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6pPr>
            <a:lvl7pPr marL="0" marR="0" lvl="6"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7pPr>
            <a:lvl8pPr marL="0" marR="0" lvl="7"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8pPr>
            <a:lvl9pPr marL="0" marR="0" lvl="8"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01590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6"/>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 name="Google Shape;11;p66"/>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 name="Google Shape;12;p6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66"/>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6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FFFFFF"/>
              </a:buClr>
              <a:buSzPts val="1400"/>
              <a:buFont typeface="Calibri"/>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6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FFFFFF"/>
              </a:buClr>
              <a:buSzPts val="1400"/>
              <a:buFont typeface="Calibri"/>
              <a:buNone/>
              <a:defRPr sz="1100" b="0" i="0" u="none" strike="noStrike" cap="none">
                <a:solidFill>
                  <a:srgbClr val="FFFFFF"/>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r>
              <a:rPr lang="en-US" dirty="0"/>
              <a:t>Copyright 2022, Taylor Financial Group, LLC | For Financial Professional Use Only</a:t>
            </a:r>
          </a:p>
        </p:txBody>
      </p:sp>
      <p:sp>
        <p:nvSpPr>
          <p:cNvPr id="16" name="Google Shape;16;p6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1pPr>
            <a:lvl2pPr marL="0" marR="0" lvl="1" indent="0" algn="r" rtl="0">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2pPr>
            <a:lvl3pPr marL="0" marR="0" lvl="2" indent="0" algn="r" rtl="0">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3pPr>
            <a:lvl4pPr marL="0" marR="0" lvl="3" indent="0" algn="r" rtl="0">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4pPr>
            <a:lvl5pPr marL="0" marR="0" lvl="4" indent="0" algn="r" rtl="0">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5pPr>
            <a:lvl6pPr marL="0" marR="0" lvl="5" indent="0" algn="r" rtl="0">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6pPr>
            <a:lvl7pPr marL="0" marR="0" lvl="6" indent="0" algn="r" rtl="0">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7pPr>
            <a:lvl8pPr marL="0" marR="0" lvl="7" indent="0" algn="r" rtl="0">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8pPr>
            <a:lvl9pPr marL="0" marR="0" lvl="8" indent="0" algn="r" rtl="0">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7" name="Google Shape;17;p66"/>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 id="2147483655" r:id="rId5"/>
    <p:sldLayoutId id="2147483656" r:id="rId6"/>
    <p:sldLayoutId id="2147483657" r:id="rId7"/>
    <p:sldLayoutId id="2147483658" r:id="rId8"/>
    <p:sldLayoutId id="2147483723" r:id="rId9"/>
    <p:sldLayoutId id="2147483724" r:id="rId10"/>
    <p:sldLayoutId id="2147483725" r:id="rId1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sp>
        <p:nvSpPr>
          <p:cNvPr id="96" name="Google Shape;96;p69"/>
          <p:cNvSpPr/>
          <p:nvPr/>
        </p:nvSpPr>
        <p:spPr>
          <a:xfrm>
            <a:off x="240689" y="594995"/>
            <a:ext cx="360680" cy="390525"/>
          </a:xfrm>
          <a:custGeom>
            <a:avLst/>
            <a:gdLst/>
            <a:ahLst/>
            <a:cxnLst/>
            <a:rect l="l" t="t" r="r" b="b"/>
            <a:pathLst>
              <a:path w="270509" h="390525" extrusionOk="0">
                <a:moveTo>
                  <a:pt x="76987" y="126"/>
                </a:moveTo>
                <a:lnTo>
                  <a:pt x="71742" y="0"/>
                </a:lnTo>
                <a:lnTo>
                  <a:pt x="63" y="71374"/>
                </a:lnTo>
                <a:lnTo>
                  <a:pt x="0" y="76707"/>
                </a:lnTo>
                <a:lnTo>
                  <a:pt x="3327" y="80009"/>
                </a:lnTo>
                <a:lnTo>
                  <a:pt x="116052" y="192531"/>
                </a:lnTo>
                <a:lnTo>
                  <a:pt x="116077" y="197738"/>
                </a:lnTo>
                <a:lnTo>
                  <a:pt x="63" y="313563"/>
                </a:lnTo>
                <a:lnTo>
                  <a:pt x="0" y="318769"/>
                </a:lnTo>
                <a:lnTo>
                  <a:pt x="71539" y="390270"/>
                </a:lnTo>
                <a:lnTo>
                  <a:pt x="76771" y="390397"/>
                </a:lnTo>
                <a:lnTo>
                  <a:pt x="269862" y="197865"/>
                </a:lnTo>
                <a:lnTo>
                  <a:pt x="269900" y="192658"/>
                </a:lnTo>
                <a:lnTo>
                  <a:pt x="76987" y="126"/>
                </a:lnTo>
                <a:close/>
              </a:path>
            </a:pathLst>
          </a:custGeom>
          <a:solidFill>
            <a:srgbClr val="0092F8"/>
          </a:solid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97" name="Google Shape;97;p69"/>
          <p:cNvSpPr/>
          <p:nvPr/>
        </p:nvSpPr>
        <p:spPr>
          <a:xfrm>
            <a:off x="1017016" y="1081277"/>
            <a:ext cx="10888133" cy="0"/>
          </a:xfrm>
          <a:custGeom>
            <a:avLst/>
            <a:gdLst/>
            <a:ahLst/>
            <a:cxnLst/>
            <a:rect l="l" t="t" r="r" b="b"/>
            <a:pathLst>
              <a:path w="8166100" h="120000" extrusionOk="0">
                <a:moveTo>
                  <a:pt x="0" y="0"/>
                </a:moveTo>
                <a:lnTo>
                  <a:pt x="816610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98" name="Google Shape;98;p69"/>
          <p:cNvSpPr txBox="1">
            <a:spLocks noGrp="1"/>
          </p:cNvSpPr>
          <p:nvPr>
            <p:ph type="title"/>
          </p:nvPr>
        </p:nvSpPr>
        <p:spPr>
          <a:xfrm>
            <a:off x="609600" y="274320"/>
            <a:ext cx="10972800" cy="276999"/>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9" name="Google Shape;99;p69"/>
          <p:cNvSpPr txBox="1">
            <a:spLocks noGrp="1"/>
          </p:cNvSpPr>
          <p:nvPr>
            <p:ph type="body" idx="1"/>
          </p:nvPr>
        </p:nvSpPr>
        <p:spPr>
          <a:xfrm>
            <a:off x="609600" y="1577340"/>
            <a:ext cx="10972800" cy="276999"/>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100" name="Google Shape;100;p69"/>
          <p:cNvSpPr txBox="1">
            <a:spLocks noGrp="1"/>
          </p:cNvSpPr>
          <p:nvPr>
            <p:ph type="ftr" idx="11"/>
          </p:nvPr>
        </p:nvSpPr>
        <p:spPr>
          <a:xfrm>
            <a:off x="3921104" y="6577995"/>
            <a:ext cx="4349791" cy="138499"/>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r>
              <a:rPr lang="en-US"/>
              <a:t>Copyright 2022, Taylor Financial Group, LLC | For Financial Professional Use Only</a:t>
            </a:r>
            <a:endParaRPr lang="en-US" dirty="0"/>
          </a:p>
        </p:txBody>
      </p:sp>
      <p:sp>
        <p:nvSpPr>
          <p:cNvPr id="101" name="Google Shape;101;p69"/>
          <p:cNvSpPr txBox="1">
            <a:spLocks noGrp="1"/>
          </p:cNvSpPr>
          <p:nvPr>
            <p:ph type="dt" idx="10"/>
          </p:nvPr>
        </p:nvSpPr>
        <p:spPr>
          <a:xfrm>
            <a:off x="609600" y="6377940"/>
            <a:ext cx="2804160" cy="276999"/>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Clr>
                <a:srgbClr val="888888"/>
              </a:buClr>
              <a:buSzPts val="1400"/>
              <a:buFont typeface="Calibri"/>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69"/>
          <p:cNvSpPr txBox="1">
            <a:spLocks noGrp="1"/>
          </p:cNvSpPr>
          <p:nvPr>
            <p:ph type="sldNum" idx="12"/>
          </p:nvPr>
        </p:nvSpPr>
        <p:spPr>
          <a:xfrm>
            <a:off x="8778240" y="6377940"/>
            <a:ext cx="2804160" cy="215444"/>
          </a:xfrm>
          <a:prstGeom prst="rect">
            <a:avLst/>
          </a:prstGeom>
          <a:noFill/>
          <a:ln>
            <a:noFill/>
          </a:ln>
        </p:spPr>
        <p:txBody>
          <a:bodyPr spcFirstLastPara="1" wrap="square" lIns="0" tIns="0" rIns="0" bIns="0" anchor="t" anchorCtr="0">
            <a:spAutoFit/>
          </a:bodyPr>
          <a:lstStyle>
            <a:lvl1pPr marL="0" marR="0" lvl="0" indent="0" algn="r" rtl="0">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 name="Picture 2" descr="Financial Advisors | Taylor Financial Group | Franklin Lakes, NJ">
            <a:extLst>
              <a:ext uri="{FF2B5EF4-FFF2-40B4-BE49-F238E27FC236}">
                <a16:creationId xmlns:a16="http://schemas.microsoft.com/office/drawing/2014/main" id="{970BA8FC-C714-7296-2BF6-B2A2FA0AD5F4}"/>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19847" y="6416014"/>
            <a:ext cx="1594338" cy="35474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dk2" tx2="lt2" accent1="accent1" accent2="accent2" accent3="accent3" accent4="accent4" accent5="accent5" accent6="accent6" hlink="hlink" folHlink="folHlink"/>
  <p:sldLayoutIdLst>
    <p:sldLayoutId id="2147483660" r:id="rId1"/>
    <p:sldLayoutId id="2147483661"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9"/>
        <p:cNvGrpSpPr/>
        <p:nvPr/>
      </p:nvGrpSpPr>
      <p:grpSpPr>
        <a:xfrm>
          <a:off x="0" y="0"/>
          <a:ext cx="0" cy="0"/>
          <a:chOff x="0" y="0"/>
          <a:chExt cx="0" cy="0"/>
        </a:xfrm>
      </p:grpSpPr>
      <p:sp>
        <p:nvSpPr>
          <p:cNvPr id="180" name="Google Shape;180;p7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1" name="Google Shape;181;p7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2" name="Google Shape;182;p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3" name="Google Shape;183;p7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a:t>Copyright 2022, Taylor Financial Group, LLC | For Financial Professional Use Only</a:t>
            </a:r>
            <a:endParaRPr/>
          </a:p>
        </p:txBody>
      </p:sp>
      <p:sp>
        <p:nvSpPr>
          <p:cNvPr id="184" name="Google Shape;184;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80" r:id="rId7"/>
    <p:sldLayoutId id="2147483681" r:id="rId8"/>
    <p:sldLayoutId id="2147483682" r:id="rId9"/>
    <p:sldLayoutId id="2147483683" r:id="rId10"/>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0F375B-080A-DD1D-A3B8-C8EDF03827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EB567D-4845-16AF-5011-92BB00059F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318B03-8D06-101A-BC9E-ADD9A909D4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B87E551-C071-4722-9BE5-246F6092FEAA}" type="datetimeFigureOut">
              <a:rPr lang="en-US" smtClean="0"/>
              <a:t>10/3/2024</a:t>
            </a:fld>
            <a:endParaRPr lang="en-US"/>
          </a:p>
        </p:txBody>
      </p:sp>
      <p:sp>
        <p:nvSpPr>
          <p:cNvPr id="5" name="Footer Placeholder 4">
            <a:extLst>
              <a:ext uri="{FF2B5EF4-FFF2-40B4-BE49-F238E27FC236}">
                <a16:creationId xmlns:a16="http://schemas.microsoft.com/office/drawing/2014/main" id="{79FD6FA1-D81F-FE3F-FA9A-6A38908DA9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1B2E77D-15E2-0663-8F5F-4EC2118F84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FAD8740-BAB5-4B19-AC63-1DCE566C638A}" type="slidenum">
              <a:rPr lang="en-US" smtClean="0"/>
              <a:t>‹#›</a:t>
            </a:fld>
            <a:endParaRPr lang="en-US"/>
          </a:p>
        </p:txBody>
      </p:sp>
    </p:spTree>
    <p:extLst>
      <p:ext uri="{BB962C8B-B14F-4D97-AF65-F5344CB8AC3E}">
        <p14:creationId xmlns:p14="http://schemas.microsoft.com/office/powerpoint/2010/main" val="156036847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3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hyperlink" Target="mailto:dtaylor@taylorfinanicalgroup.com" TargetMode="External"/><Relationship Id="rId2" Type="http://schemas.openxmlformats.org/officeDocument/2006/relationships/notesSlide" Target="../notesSlides/notesSlide41.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8"/>
        <p:cNvGrpSpPr/>
        <p:nvPr/>
      </p:nvGrpSpPr>
      <p:grpSpPr>
        <a:xfrm>
          <a:off x="0" y="0"/>
          <a:ext cx="0" cy="0"/>
          <a:chOff x="0" y="0"/>
          <a:chExt cx="0" cy="0"/>
        </a:xfrm>
      </p:grpSpPr>
      <p:sp>
        <p:nvSpPr>
          <p:cNvPr id="259" name="Google Shape;259;p1"/>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1"/>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61" name="Google Shape;261;p1"/>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sp>
        <p:nvSpPr>
          <p:cNvPr id="262" name="Google Shape;262;p1"/>
          <p:cNvSpPr/>
          <p:nvPr/>
        </p:nvSpPr>
        <p:spPr>
          <a:xfrm>
            <a:off x="0" y="261842"/>
            <a:ext cx="12192001" cy="633431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5269100.1</a:t>
            </a:r>
          </a:p>
        </p:txBody>
      </p:sp>
      <p:sp>
        <p:nvSpPr>
          <p:cNvPr id="263" name="Google Shape;263;p1"/>
          <p:cNvSpPr txBox="1">
            <a:spLocks noGrp="1"/>
          </p:cNvSpPr>
          <p:nvPr>
            <p:ph type="subTitle" idx="1"/>
          </p:nvPr>
        </p:nvSpPr>
        <p:spPr>
          <a:xfrm>
            <a:off x="1005848" y="4064788"/>
            <a:ext cx="10330320" cy="1425294"/>
          </a:xfrm>
          <a:prstGeom prst="rect">
            <a:avLst/>
          </a:prstGeom>
          <a:noFill/>
          <a:ln>
            <a:noFill/>
          </a:ln>
        </p:spPr>
        <p:txBody>
          <a:bodyPr spcFirstLastPara="1" wrap="square" lIns="0" tIns="45700" rIns="0" bIns="45700" anchor="t" anchorCtr="0">
            <a:normAutofit lnSpcReduction="10000"/>
          </a:bodyPr>
          <a:lstStyle/>
          <a:p>
            <a:pPr marL="0" lvl="0" indent="0" algn="ctr" rtl="0">
              <a:lnSpc>
                <a:spcPct val="90000"/>
              </a:lnSpc>
              <a:spcBef>
                <a:spcPts val="0"/>
              </a:spcBef>
              <a:spcAft>
                <a:spcPts val="0"/>
              </a:spcAft>
              <a:buSzPts val="2400"/>
              <a:buNone/>
            </a:pPr>
            <a:r>
              <a:rPr lang="en-US" b="1" dirty="0">
                <a:solidFill>
                  <a:srgbClr val="000000"/>
                </a:solidFill>
                <a:latin typeface="Calibri"/>
                <a:ea typeface="Calibri"/>
                <a:cs typeface="Calibri"/>
                <a:sym typeface="Calibri"/>
              </a:rPr>
              <a:t>DEBRA TAYLOR </a:t>
            </a:r>
            <a:endParaRPr dirty="0"/>
          </a:p>
          <a:p>
            <a:pPr marL="0" lvl="0" indent="0" algn="ctr" rtl="0">
              <a:lnSpc>
                <a:spcPct val="90000"/>
              </a:lnSpc>
              <a:spcBef>
                <a:spcPts val="1400"/>
              </a:spcBef>
              <a:spcAft>
                <a:spcPts val="0"/>
              </a:spcAft>
              <a:buSzPts val="2400"/>
              <a:buNone/>
            </a:pPr>
            <a:r>
              <a:rPr lang="en-US" dirty="0">
                <a:solidFill>
                  <a:srgbClr val="000000"/>
                </a:solidFill>
                <a:latin typeface="Calibri"/>
                <a:ea typeface="Calibri"/>
                <a:cs typeface="Calibri"/>
                <a:sym typeface="Calibri"/>
              </a:rPr>
              <a:t>CPA/PFS™, JD, CDFA®,  </a:t>
            </a:r>
            <a:endParaRPr dirty="0"/>
          </a:p>
          <a:p>
            <a:pPr marL="0" lvl="0" indent="0" algn="ctr" rtl="0">
              <a:lnSpc>
                <a:spcPct val="90000"/>
              </a:lnSpc>
              <a:spcBef>
                <a:spcPts val="1400"/>
              </a:spcBef>
              <a:spcAft>
                <a:spcPts val="0"/>
              </a:spcAft>
              <a:buSzPts val="2400"/>
              <a:buNone/>
            </a:pPr>
            <a:r>
              <a:rPr lang="en-US" dirty="0">
                <a:solidFill>
                  <a:srgbClr val="000000"/>
                </a:solidFill>
              </a:rPr>
              <a:t>FOUNDER, WEALTH ADVISOR, </a:t>
            </a:r>
            <a:r>
              <a:rPr lang="en-US" dirty="0">
                <a:solidFill>
                  <a:srgbClr val="000000"/>
                </a:solidFill>
                <a:latin typeface="Calibri"/>
                <a:ea typeface="Calibri"/>
                <a:cs typeface="Calibri"/>
                <a:sym typeface="Calibri"/>
              </a:rPr>
              <a:t>LEAD TAX PLANNER</a:t>
            </a:r>
            <a:endParaRPr dirty="0"/>
          </a:p>
        </p:txBody>
      </p:sp>
      <p:sp>
        <p:nvSpPr>
          <p:cNvPr id="264" name="Google Shape;264;p1"/>
          <p:cNvSpPr/>
          <p:nvPr/>
        </p:nvSpPr>
        <p:spPr>
          <a:xfrm>
            <a:off x="15" y="6334316"/>
            <a:ext cx="12191985" cy="66484"/>
          </a:xfrm>
          <a:prstGeom prst="rect">
            <a:avLst/>
          </a:prstGeom>
          <a:solidFill>
            <a:srgbClr val="86E7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1"/>
          <p:cNvSpPr/>
          <p:nvPr/>
        </p:nvSpPr>
        <p:spPr>
          <a:xfrm>
            <a:off x="1" y="6400800"/>
            <a:ext cx="12192000" cy="457200"/>
          </a:xfrm>
          <a:prstGeom prst="rect">
            <a:avLst/>
          </a:prstGeom>
          <a:solidFill>
            <a:srgbClr val="445357"/>
          </a:solid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dirty="0">
              <a:solidFill>
                <a:schemeClr val="bg1"/>
              </a:solidFill>
              <a:latin typeface="Arial"/>
              <a:ea typeface="Arial"/>
              <a:cs typeface="Arial"/>
              <a:sym typeface="Arial"/>
            </a:endParaRPr>
          </a:p>
        </p:txBody>
      </p:sp>
      <p:cxnSp>
        <p:nvCxnSpPr>
          <p:cNvPr id="266" name="Google Shape;266;p1"/>
          <p:cNvCxnSpPr/>
          <p:nvPr/>
        </p:nvCxnSpPr>
        <p:spPr>
          <a:xfrm>
            <a:off x="1193532" y="3817231"/>
            <a:ext cx="9579037" cy="0"/>
          </a:xfrm>
          <a:prstGeom prst="straightConnector1">
            <a:avLst/>
          </a:prstGeom>
          <a:noFill/>
          <a:ln w="12700" cap="flat" cmpd="sng">
            <a:solidFill>
              <a:schemeClr val="accent1"/>
            </a:solidFill>
            <a:prstDash val="solid"/>
            <a:round/>
            <a:headEnd type="none" w="sm" len="sm"/>
            <a:tailEnd type="none" w="sm" len="sm"/>
          </a:ln>
        </p:spPr>
      </p:cxnSp>
      <p:sp>
        <p:nvSpPr>
          <p:cNvPr id="267" name="Google Shape;267;p1"/>
          <p:cNvSpPr txBox="1"/>
          <p:nvPr/>
        </p:nvSpPr>
        <p:spPr>
          <a:xfrm>
            <a:off x="761324" y="1797183"/>
            <a:ext cx="10666206" cy="2111477"/>
          </a:xfrm>
          <a:prstGeom prst="rect">
            <a:avLst/>
          </a:prstGeom>
          <a:noFill/>
          <a:ln>
            <a:noFill/>
          </a:ln>
        </p:spPr>
        <p:txBody>
          <a:bodyPr spcFirstLastPara="1" wrap="square" lIns="91425" tIns="45700" rIns="91425" bIns="45700" anchor="ctr" anchorCtr="0">
            <a:normAutofit/>
          </a:bodyPr>
          <a:lstStyle/>
          <a:p>
            <a:pPr marR="0" lvl="0" algn="ctr" rtl="0">
              <a:lnSpc>
                <a:spcPct val="100000"/>
              </a:lnSpc>
              <a:spcBef>
                <a:spcPts val="0"/>
              </a:spcBef>
              <a:spcAft>
                <a:spcPts val="0"/>
              </a:spcAft>
              <a:buClr>
                <a:srgbClr val="0A51A9"/>
              </a:buClr>
              <a:buSzPts val="3600"/>
            </a:pPr>
            <a:r>
              <a:rPr lang="en-US" sz="4800" b="1" dirty="0">
                <a:solidFill>
                  <a:srgbClr val="0A51A9"/>
                </a:solidFill>
                <a:latin typeface="Calibri"/>
                <a:ea typeface="Calibri"/>
                <a:cs typeface="Calibri"/>
                <a:sym typeface="Calibri"/>
              </a:rPr>
              <a:t>Beat the Clock: Q4 Planning and Ten Item “Tax To Do List”</a:t>
            </a:r>
          </a:p>
        </p:txBody>
      </p:sp>
      <p:sp>
        <p:nvSpPr>
          <p:cNvPr id="3" name="Footer Placeholder 2">
            <a:extLst>
              <a:ext uri="{FF2B5EF4-FFF2-40B4-BE49-F238E27FC236}">
                <a16:creationId xmlns:a16="http://schemas.microsoft.com/office/drawing/2014/main" id="{408F1E65-C861-FA6E-0C0B-DD50AE0630B9}"/>
              </a:ext>
            </a:extLst>
          </p:cNvPr>
          <p:cNvSpPr>
            <a:spLocks noGrp="1"/>
          </p:cNvSpPr>
          <p:nvPr>
            <p:ph type="ftr" idx="11"/>
          </p:nvPr>
        </p:nvSpPr>
        <p:spPr>
          <a:xfrm>
            <a:off x="3683025" y="6367488"/>
            <a:ext cx="4822804" cy="365125"/>
          </a:xfrm>
        </p:spPr>
        <p:txBody>
          <a:bodyPr/>
          <a:lstStyle/>
          <a:p>
            <a:r>
              <a:rPr lang="en-US" dirty="0"/>
              <a:t>Copyright 2024, Taylor Financial Group, LLC | For Financial Professional Use Only</a:t>
            </a:r>
          </a:p>
        </p:txBody>
      </p:sp>
      <p:sp>
        <p:nvSpPr>
          <p:cNvPr id="4" name="Slide Number Placeholder 3">
            <a:extLst>
              <a:ext uri="{FF2B5EF4-FFF2-40B4-BE49-F238E27FC236}">
                <a16:creationId xmlns:a16="http://schemas.microsoft.com/office/drawing/2014/main" id="{0B179F01-01A7-8425-DC0F-B154011BAF2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a:t>
            </a:fld>
            <a:endParaRPr lang="en-US"/>
          </a:p>
        </p:txBody>
      </p:sp>
      <p:sp>
        <p:nvSpPr>
          <p:cNvPr id="5" name="TextBox 4">
            <a:extLst>
              <a:ext uri="{FF2B5EF4-FFF2-40B4-BE49-F238E27FC236}">
                <a16:creationId xmlns:a16="http://schemas.microsoft.com/office/drawing/2014/main" id="{C4414083-8CCC-D64B-8F06-06AB5BF5849E}"/>
              </a:ext>
            </a:extLst>
          </p:cNvPr>
          <p:cNvSpPr txBox="1"/>
          <p:nvPr/>
        </p:nvSpPr>
        <p:spPr>
          <a:xfrm>
            <a:off x="37659" y="5390194"/>
            <a:ext cx="12113536" cy="900246"/>
          </a:xfrm>
          <a:prstGeom prst="rect">
            <a:avLst/>
          </a:prstGeom>
          <a:noFill/>
        </p:spPr>
        <p:txBody>
          <a:bodyPr wrap="square">
            <a:spAutoFit/>
          </a:bodyPr>
          <a:lstStyle/>
          <a:p>
            <a:pPr algn="ctr"/>
            <a:r>
              <a:rPr lang="en-US" sz="1050" b="0" i="0" u="none" strike="noStrike" baseline="0" dirty="0">
                <a:solidFill>
                  <a:srgbClr val="7F7F7F"/>
                </a:solidFill>
                <a:latin typeface="Calibri" panose="020F0502020204030204" pitchFamily="34" charset="0"/>
              </a:rPr>
              <a:t>795 Franklin Avenue | Bldg. C, Suite 202 | Franklin Lakes, NJ 07417 | 201.891.1130 | taylorfinancialgroup.com </a:t>
            </a:r>
          </a:p>
          <a:p>
            <a:pPr algn="ctr"/>
            <a:endParaRPr lang="en-US" sz="1050" b="0" i="0" u="none" strike="noStrike" baseline="0" dirty="0">
              <a:solidFill>
                <a:srgbClr val="7F7F7F"/>
              </a:solidFill>
              <a:latin typeface="Calibri" panose="020F0502020204030204" pitchFamily="34" charset="0"/>
            </a:endParaRPr>
          </a:p>
          <a:p>
            <a:pPr algn="ctr"/>
            <a:r>
              <a:rPr lang="en-US" sz="1050" b="0" i="0" u="none" strike="noStrike" baseline="0" dirty="0">
                <a:solidFill>
                  <a:srgbClr val="7F7F7F"/>
                </a:solidFill>
                <a:latin typeface="Calibri" panose="020F0502020204030204" pitchFamily="34" charset="0"/>
              </a:rPr>
              <a:t>Investment advisory services offered through CWM, LLC, an SEC Registered Investment Advisor. Carson Group Partners, a division of CWM, LLC, is a nationwide partnership of advisors. None of the information contained herein is intended as tax or legal advice. Tax laws are complex and subject to change. Please consult the appropriate professional to see how the laws apply to your situation. For a comprehensive review of your personal situation, always consult with tax or legal advisors. </a:t>
            </a:r>
            <a:endParaRPr lang="en-US" sz="1050" dirty="0"/>
          </a:p>
        </p:txBody>
      </p:sp>
      <p:pic>
        <p:nvPicPr>
          <p:cNvPr id="2" name="Picture 1" descr="A close up of a logo&#10;&#10;Description automatically generated">
            <a:extLst>
              <a:ext uri="{FF2B5EF4-FFF2-40B4-BE49-F238E27FC236}">
                <a16:creationId xmlns:a16="http://schemas.microsoft.com/office/drawing/2014/main" id="{BC5E376D-170B-D49C-A5CB-BE15C89D20A5}"/>
              </a:ext>
            </a:extLst>
          </p:cNvPr>
          <p:cNvPicPr>
            <a:picLocks noChangeAspect="1"/>
          </p:cNvPicPr>
          <p:nvPr/>
        </p:nvPicPr>
        <p:blipFill>
          <a:blip r:embed="rId3"/>
          <a:stretch>
            <a:fillRect/>
          </a:stretch>
        </p:blipFill>
        <p:spPr>
          <a:xfrm>
            <a:off x="264315" y="230040"/>
            <a:ext cx="3657600" cy="952500"/>
          </a:xfrm>
          <a:prstGeom prst="rect">
            <a:avLst/>
          </a:prstGeom>
        </p:spPr>
      </p:pic>
      <p:pic>
        <p:nvPicPr>
          <p:cNvPr id="6" name="Picture 5" descr="A logo with blue triangles&#10;&#10;Description automatically generated">
            <a:extLst>
              <a:ext uri="{FF2B5EF4-FFF2-40B4-BE49-F238E27FC236}">
                <a16:creationId xmlns:a16="http://schemas.microsoft.com/office/drawing/2014/main" id="{DDA218C0-8E2F-782A-7A97-DFDDEA250C08}"/>
              </a:ext>
            </a:extLst>
          </p:cNvPr>
          <p:cNvPicPr>
            <a:picLocks noChangeAspect="1"/>
          </p:cNvPicPr>
          <p:nvPr/>
        </p:nvPicPr>
        <p:blipFill rotWithShape="1">
          <a:blip r:embed="rId4"/>
          <a:srcRect l="33088"/>
          <a:stretch/>
        </p:blipFill>
        <p:spPr>
          <a:xfrm>
            <a:off x="8285479" y="235669"/>
            <a:ext cx="3642206" cy="958568"/>
          </a:xfrm>
          <a:prstGeom prst="rect">
            <a:avLst/>
          </a:prstGeom>
        </p:spPr>
      </p:pic>
      <p:sp>
        <p:nvSpPr>
          <p:cNvPr id="7" name="TextBox 6">
            <a:extLst>
              <a:ext uri="{FF2B5EF4-FFF2-40B4-BE49-F238E27FC236}">
                <a16:creationId xmlns:a16="http://schemas.microsoft.com/office/drawing/2014/main" id="{A70945C3-241F-0D95-63D0-901F19BCF64F}"/>
              </a:ext>
            </a:extLst>
          </p:cNvPr>
          <p:cNvSpPr txBox="1"/>
          <p:nvPr/>
        </p:nvSpPr>
        <p:spPr>
          <a:xfrm>
            <a:off x="9192289" y="6450080"/>
            <a:ext cx="1413163" cy="276999"/>
          </a:xfrm>
          <a:prstGeom prst="rect">
            <a:avLst/>
          </a:prstGeom>
          <a:noFill/>
        </p:spPr>
        <p:txBody>
          <a:bodyPr wrap="square" rtlCol="0">
            <a:spAutoFit/>
          </a:bodyPr>
          <a:lstStyle/>
          <a:p>
            <a:r>
              <a:rPr lang="en-US" sz="1200" dirty="0">
                <a:solidFill>
                  <a:schemeClr val="bg1"/>
                </a:solidFill>
              </a:rPr>
              <a:t>02439912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F8E7FF-7607-C617-2281-13C086F63AC3}"/>
              </a:ext>
            </a:extLst>
          </p:cNvPr>
          <p:cNvSpPr>
            <a:spLocks noGrp="1"/>
          </p:cNvSpPr>
          <p:nvPr>
            <p:ph type="sldNum" sz="quarter" idx="12"/>
          </p:nvPr>
        </p:nvSpPr>
        <p:spPr/>
        <p:txBody>
          <a:bodyPr/>
          <a:lstStyle/>
          <a:p>
            <a:fld id="{77B15C1E-AB60-40E5-A6B9-EAEFAF12DDAF}" type="slidenum">
              <a:rPr lang="en-US" smtClean="0"/>
              <a:t>10</a:t>
            </a:fld>
            <a:endParaRPr lang="en-US"/>
          </a:p>
        </p:txBody>
      </p:sp>
      <p:sp>
        <p:nvSpPr>
          <p:cNvPr id="4" name="Title 1">
            <a:extLst>
              <a:ext uri="{FF2B5EF4-FFF2-40B4-BE49-F238E27FC236}">
                <a16:creationId xmlns:a16="http://schemas.microsoft.com/office/drawing/2014/main" id="{39FCAB7A-C2B9-389B-F2FB-5A390B0F6E32}"/>
              </a:ext>
            </a:extLst>
          </p:cNvPr>
          <p:cNvSpPr txBox="1">
            <a:spLocks/>
          </p:cNvSpPr>
          <p:nvPr/>
        </p:nvSpPr>
        <p:spPr>
          <a:xfrm>
            <a:off x="825850" y="411388"/>
            <a:ext cx="10540287" cy="1064743"/>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600" b="1" dirty="0">
                <a:solidFill>
                  <a:schemeClr val="tx1"/>
                </a:solidFill>
                <a:latin typeface="Calibri" panose="020F0502020204030204" pitchFamily="34" charset="0"/>
                <a:cs typeface="Calibri" panose="020F0502020204030204" pitchFamily="34" charset="0"/>
              </a:rPr>
              <a:t>We Use The Information in Our Clients’ Tax Returns For:</a:t>
            </a:r>
          </a:p>
        </p:txBody>
      </p:sp>
      <p:sp>
        <p:nvSpPr>
          <p:cNvPr id="2" name="Footer Placeholder 1">
            <a:extLst>
              <a:ext uri="{FF2B5EF4-FFF2-40B4-BE49-F238E27FC236}">
                <a16:creationId xmlns:a16="http://schemas.microsoft.com/office/drawing/2014/main" id="{37CBB10D-FBEF-1FBA-739C-0CDF270C69FD}"/>
              </a:ext>
            </a:extLst>
          </p:cNvPr>
          <p:cNvSpPr txBox="1">
            <a:spLocks/>
          </p:cNvSpPr>
          <p:nvPr/>
        </p:nvSpPr>
        <p:spPr>
          <a:xfrm>
            <a:off x="3345873" y="6459785"/>
            <a:ext cx="4959927" cy="365125"/>
          </a:xfrm>
          <a:prstGeom prst="rect">
            <a:avLst/>
          </a:prstGeom>
          <a:noFill/>
          <a:ln>
            <a:noFill/>
          </a:ln>
        </p:spPr>
        <p:txBody>
          <a:bodyPr spcFirstLastPara="1" vert="horz" wrap="square" lIns="91425" tIns="45700" rIns="91425" bIns="45700" rtlCol="0" anchor="ctr" anchorCtr="0">
            <a:noAutofit/>
          </a:bodyPr>
          <a:lstStyle>
            <a:defPPr>
              <a:defRPr lang="en-US"/>
            </a:defPPr>
            <a:lvl1pPr marL="0" lvl="0" algn="ctr" defTabSz="914400" rtl="0" eaLnBrk="1" latinLnBrk="0" hangingPunct="1">
              <a:spcBef>
                <a:spcPts val="0"/>
              </a:spcBef>
              <a:spcAft>
                <a:spcPts val="0"/>
              </a:spcAft>
              <a:buClr>
                <a:srgbClr val="FFFFFF"/>
              </a:buClr>
              <a:buSzPts val="1400"/>
              <a:buFont typeface="Calibri"/>
              <a:buNone/>
              <a:defRPr sz="900" kern="1200" cap="all" baseline="0">
                <a:solidFill>
                  <a:srgbClr val="FFFFFF"/>
                </a:solidFill>
                <a:latin typeface="+mn-lt"/>
                <a:ea typeface="+mn-ea"/>
                <a:cs typeface="+mn-cs"/>
              </a:defRPr>
            </a:lvl1pPr>
            <a:lvl2pPr marL="457200" lvl="1"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2pPr>
            <a:lvl3pPr marL="914400" lvl="2"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3pPr>
            <a:lvl4pPr marL="1371600" lvl="3"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4pPr>
            <a:lvl5pPr marL="1828800" lvl="4"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5pPr>
            <a:lvl6pPr marL="2286000" lvl="5"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6pPr>
            <a:lvl7pPr marL="2743200" lvl="6"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7pPr>
            <a:lvl8pPr marL="3200400" lvl="7"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8pPr>
            <a:lvl9pPr marL="3657600" lvl="8"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9pPr>
          </a:lstStyle>
          <a:p>
            <a:r>
              <a:rPr lang="en-US" dirty="0">
                <a:latin typeface="Calibri" panose="020F0502020204030204"/>
              </a:rPr>
              <a:t>Copyright 2024, Taylor Financial Group, LLC | For Financial Professional Use Only</a:t>
            </a:r>
          </a:p>
        </p:txBody>
      </p:sp>
      <p:sp>
        <p:nvSpPr>
          <p:cNvPr id="5" name="Google Shape;699;p46">
            <a:extLst>
              <a:ext uri="{FF2B5EF4-FFF2-40B4-BE49-F238E27FC236}">
                <a16:creationId xmlns:a16="http://schemas.microsoft.com/office/drawing/2014/main" id="{1B229F72-893F-6B61-FAD6-9113AC863A18}"/>
              </a:ext>
            </a:extLst>
          </p:cNvPr>
          <p:cNvSpPr txBox="1">
            <a:spLocks/>
          </p:cNvSpPr>
          <p:nvPr/>
        </p:nvSpPr>
        <p:spPr>
          <a:xfrm>
            <a:off x="825851" y="1500764"/>
            <a:ext cx="10540287" cy="4413476"/>
          </a:xfrm>
          <a:prstGeom prst="rect">
            <a:avLst/>
          </a:prstGeom>
          <a:noFill/>
          <a:ln>
            <a:noFill/>
          </a:ln>
        </p:spPr>
        <p:txBody>
          <a:bodyPr spcFirstLastPara="1" wrap="square" lIns="91425" tIns="45700" rIns="91425" bIns="45700" anchor="t" anchorCtr="0">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indent="-342900">
              <a:spcBef>
                <a:spcPts val="0"/>
              </a:spcBef>
              <a:spcAft>
                <a:spcPts val="0"/>
              </a:spcAft>
              <a:buClr>
                <a:srgbClr val="000000"/>
              </a:buClr>
              <a:buSzPts val="2400"/>
              <a:buFont typeface="Arial"/>
              <a:buChar char="•"/>
            </a:pPr>
            <a:endParaRPr lang="en-US" sz="2400" b="1" dirty="0">
              <a:solidFill>
                <a:srgbClr val="000000"/>
              </a:solidFill>
              <a:latin typeface="Calibri"/>
              <a:ea typeface="Calibri"/>
              <a:cs typeface="Calibri"/>
              <a:sym typeface="Calibri"/>
            </a:endParaRPr>
          </a:p>
          <a:p>
            <a:pPr marL="635508" lvl="1" indent="-342900">
              <a:spcBef>
                <a:spcPts val="0"/>
              </a:spcBef>
              <a:spcAft>
                <a:spcPts val="0"/>
              </a:spcAft>
              <a:buClr>
                <a:srgbClr val="000000"/>
              </a:buClr>
              <a:buSzPts val="2400"/>
              <a:buFont typeface="Arial"/>
              <a:buChar char="•"/>
            </a:pPr>
            <a:r>
              <a:rPr lang="en-US" sz="2400" dirty="0">
                <a:solidFill>
                  <a:srgbClr val="000000"/>
                </a:solidFill>
                <a:latin typeface="Calibri"/>
                <a:ea typeface="Calibri"/>
                <a:cs typeface="Calibri"/>
                <a:sym typeface="Calibri"/>
              </a:rPr>
              <a:t>Roth conversions</a:t>
            </a:r>
          </a:p>
          <a:p>
            <a:pPr marL="635508" lvl="1" indent="-342900">
              <a:spcBef>
                <a:spcPts val="0"/>
              </a:spcBef>
              <a:spcAft>
                <a:spcPts val="0"/>
              </a:spcAft>
              <a:buClr>
                <a:srgbClr val="000000"/>
              </a:buClr>
              <a:buSzPts val="2400"/>
              <a:buFont typeface="Arial"/>
              <a:buChar char="•"/>
            </a:pPr>
            <a:endParaRPr lang="en-US" sz="2400" dirty="0">
              <a:solidFill>
                <a:srgbClr val="000000"/>
              </a:solidFill>
              <a:latin typeface="Calibri"/>
              <a:ea typeface="Calibri"/>
              <a:cs typeface="Calibri"/>
              <a:sym typeface="Calibri"/>
            </a:endParaRPr>
          </a:p>
          <a:p>
            <a:pPr marL="635508" lvl="1" indent="-342900">
              <a:spcBef>
                <a:spcPts val="0"/>
              </a:spcBef>
              <a:spcAft>
                <a:spcPts val="0"/>
              </a:spcAft>
              <a:buClr>
                <a:srgbClr val="000000"/>
              </a:buClr>
              <a:buSzPts val="2400"/>
              <a:buFont typeface="Arial"/>
              <a:buChar char="•"/>
            </a:pPr>
            <a:r>
              <a:rPr lang="en-US" sz="2400" dirty="0">
                <a:solidFill>
                  <a:srgbClr val="000000"/>
                </a:solidFill>
                <a:latin typeface="Calibri"/>
                <a:ea typeface="Calibri"/>
                <a:cs typeface="Calibri"/>
                <a:sym typeface="Calibri"/>
              </a:rPr>
              <a:t>Tax loss trading</a:t>
            </a:r>
          </a:p>
          <a:p>
            <a:pPr marL="635508" lvl="1" indent="-342900">
              <a:spcBef>
                <a:spcPts val="0"/>
              </a:spcBef>
              <a:spcAft>
                <a:spcPts val="0"/>
              </a:spcAft>
              <a:buClr>
                <a:srgbClr val="000000"/>
              </a:buClr>
              <a:buSzPts val="2400"/>
              <a:buFont typeface="Arial"/>
              <a:buChar char="•"/>
            </a:pPr>
            <a:endParaRPr lang="en-US" sz="2400" dirty="0">
              <a:solidFill>
                <a:srgbClr val="000000"/>
              </a:solidFill>
              <a:latin typeface="Calibri"/>
              <a:ea typeface="Calibri"/>
              <a:cs typeface="Calibri"/>
              <a:sym typeface="Calibri"/>
            </a:endParaRPr>
          </a:p>
          <a:p>
            <a:pPr marL="635508" lvl="1" indent="-342900">
              <a:spcBef>
                <a:spcPts val="0"/>
              </a:spcBef>
              <a:spcAft>
                <a:spcPts val="0"/>
              </a:spcAft>
              <a:buClr>
                <a:srgbClr val="000000"/>
              </a:buClr>
              <a:buSzPts val="2400"/>
              <a:buFont typeface="Arial"/>
              <a:buChar char="•"/>
            </a:pPr>
            <a:r>
              <a:rPr lang="en-US" sz="2400" dirty="0">
                <a:solidFill>
                  <a:srgbClr val="000000"/>
                </a:solidFill>
                <a:latin typeface="Calibri"/>
                <a:ea typeface="Calibri"/>
                <a:cs typeface="Calibri"/>
                <a:sym typeface="Calibri"/>
              </a:rPr>
              <a:t>Capital gains harvesting</a:t>
            </a:r>
          </a:p>
          <a:p>
            <a:pPr marL="635508" lvl="1" indent="-342900">
              <a:spcBef>
                <a:spcPts val="0"/>
              </a:spcBef>
              <a:spcAft>
                <a:spcPts val="0"/>
              </a:spcAft>
              <a:buClr>
                <a:srgbClr val="000000"/>
              </a:buClr>
              <a:buSzPts val="2400"/>
              <a:buFont typeface="Arial"/>
              <a:buChar char="•"/>
            </a:pPr>
            <a:endParaRPr lang="en-US" sz="2400" dirty="0">
              <a:solidFill>
                <a:srgbClr val="000000"/>
              </a:solidFill>
              <a:latin typeface="Calibri"/>
              <a:ea typeface="Calibri"/>
              <a:cs typeface="Calibri"/>
              <a:sym typeface="Calibri"/>
            </a:endParaRPr>
          </a:p>
          <a:p>
            <a:pPr marL="635508" lvl="1" indent="-342900">
              <a:spcBef>
                <a:spcPts val="0"/>
              </a:spcBef>
              <a:spcAft>
                <a:spcPts val="0"/>
              </a:spcAft>
              <a:buClr>
                <a:srgbClr val="000000"/>
              </a:buClr>
              <a:buSzPts val="2400"/>
              <a:buFont typeface="Arial"/>
              <a:buChar char="•"/>
            </a:pPr>
            <a:r>
              <a:rPr lang="en-US" sz="2400" dirty="0">
                <a:solidFill>
                  <a:srgbClr val="000000"/>
                </a:solidFill>
                <a:latin typeface="Calibri"/>
                <a:ea typeface="Calibri"/>
                <a:cs typeface="Calibri"/>
                <a:sym typeface="Calibri"/>
              </a:rPr>
              <a:t>IRA distribution planning</a:t>
            </a:r>
          </a:p>
          <a:p>
            <a:pPr marL="635508" lvl="1" indent="-342900">
              <a:spcBef>
                <a:spcPts val="0"/>
              </a:spcBef>
              <a:spcAft>
                <a:spcPts val="0"/>
              </a:spcAft>
              <a:buClr>
                <a:srgbClr val="000000"/>
              </a:buClr>
              <a:buSzPts val="2400"/>
              <a:buFont typeface="Arial"/>
              <a:buChar char="•"/>
            </a:pPr>
            <a:endParaRPr lang="en-US" sz="2400" dirty="0">
              <a:solidFill>
                <a:srgbClr val="000000"/>
              </a:solidFill>
              <a:latin typeface="Calibri"/>
              <a:ea typeface="Calibri"/>
              <a:cs typeface="Calibri"/>
              <a:sym typeface="Calibri"/>
            </a:endParaRPr>
          </a:p>
          <a:p>
            <a:pPr marL="635508" lvl="1" indent="-342900">
              <a:spcBef>
                <a:spcPts val="0"/>
              </a:spcBef>
              <a:spcAft>
                <a:spcPts val="0"/>
              </a:spcAft>
              <a:buClr>
                <a:srgbClr val="000000"/>
              </a:buClr>
              <a:buSzPts val="2400"/>
              <a:buFont typeface="Arial"/>
              <a:buChar char="•"/>
            </a:pPr>
            <a:r>
              <a:rPr lang="en-US" sz="2400" dirty="0">
                <a:solidFill>
                  <a:srgbClr val="000000"/>
                </a:solidFill>
                <a:latin typeface="Calibri"/>
                <a:ea typeface="Calibri"/>
                <a:cs typeface="Calibri"/>
                <a:sym typeface="Calibri"/>
              </a:rPr>
              <a:t>Asset location analysis </a:t>
            </a:r>
          </a:p>
          <a:p>
            <a:pPr marL="635508" lvl="1" indent="-342900">
              <a:spcBef>
                <a:spcPts val="0"/>
              </a:spcBef>
              <a:spcAft>
                <a:spcPts val="0"/>
              </a:spcAft>
              <a:buClr>
                <a:srgbClr val="000000"/>
              </a:buClr>
              <a:buSzPts val="2400"/>
              <a:buFont typeface="Arial"/>
              <a:buChar char="•"/>
            </a:pPr>
            <a:endParaRPr lang="en-US" sz="2400" dirty="0">
              <a:solidFill>
                <a:srgbClr val="000000"/>
              </a:solidFill>
              <a:latin typeface="Calibri"/>
              <a:ea typeface="Calibri"/>
              <a:cs typeface="Calibri"/>
              <a:sym typeface="Calibri"/>
            </a:endParaRPr>
          </a:p>
          <a:p>
            <a:pPr marL="635508" lvl="1" indent="-342900">
              <a:spcBef>
                <a:spcPts val="0"/>
              </a:spcBef>
              <a:spcAft>
                <a:spcPts val="0"/>
              </a:spcAft>
              <a:buClr>
                <a:srgbClr val="000000"/>
              </a:buClr>
              <a:buSzPts val="2400"/>
              <a:buFont typeface="Arial"/>
              <a:buChar char="•"/>
            </a:pPr>
            <a:r>
              <a:rPr lang="en-US" sz="2400" b="1" dirty="0">
                <a:solidFill>
                  <a:srgbClr val="000000"/>
                </a:solidFill>
                <a:latin typeface="Calibri"/>
                <a:ea typeface="Calibri"/>
                <a:cs typeface="Calibri"/>
                <a:sym typeface="Calibri"/>
              </a:rPr>
              <a:t>Increasing wallet share</a:t>
            </a:r>
          </a:p>
          <a:p>
            <a:pPr marL="635508" lvl="1" indent="-342900">
              <a:spcBef>
                <a:spcPts val="0"/>
              </a:spcBef>
              <a:spcAft>
                <a:spcPts val="0"/>
              </a:spcAft>
              <a:buClr>
                <a:srgbClr val="000000"/>
              </a:buClr>
              <a:buSzPts val="2400"/>
              <a:buFont typeface="Arial"/>
              <a:buChar char="•"/>
            </a:pPr>
            <a:endParaRPr lang="en-US" sz="2400" dirty="0">
              <a:solidFill>
                <a:srgbClr val="000000"/>
              </a:solidFill>
              <a:latin typeface="Calibri"/>
              <a:ea typeface="Calibri"/>
              <a:cs typeface="Calibri"/>
              <a:sym typeface="Calibri"/>
            </a:endParaRPr>
          </a:p>
        </p:txBody>
      </p:sp>
      <p:pic>
        <p:nvPicPr>
          <p:cNvPr id="8" name="Picture 7" descr="A logo with blue triangles&#10;&#10;Description automatically generated">
            <a:extLst>
              <a:ext uri="{FF2B5EF4-FFF2-40B4-BE49-F238E27FC236}">
                <a16:creationId xmlns:a16="http://schemas.microsoft.com/office/drawing/2014/main" id="{EE0F9064-9060-6C01-2C5B-FFB8BEC8080B}"/>
              </a:ext>
            </a:extLst>
          </p:cNvPr>
          <p:cNvPicPr>
            <a:picLocks noChangeAspect="1"/>
          </p:cNvPicPr>
          <p:nvPr/>
        </p:nvPicPr>
        <p:blipFill>
          <a:blip r:embed="rId3"/>
          <a:stretch>
            <a:fillRect/>
          </a:stretch>
        </p:blipFill>
        <p:spPr>
          <a:xfrm>
            <a:off x="0" y="6333120"/>
            <a:ext cx="2804160" cy="524881"/>
          </a:xfrm>
          <a:prstGeom prst="rect">
            <a:avLst/>
          </a:prstGeom>
        </p:spPr>
      </p:pic>
      <p:sp>
        <p:nvSpPr>
          <p:cNvPr id="6" name="Google Shape;699;p46">
            <a:extLst>
              <a:ext uri="{FF2B5EF4-FFF2-40B4-BE49-F238E27FC236}">
                <a16:creationId xmlns:a16="http://schemas.microsoft.com/office/drawing/2014/main" id="{A1202104-D4E8-C801-BEB7-7ACDCD0F5A8C}"/>
              </a:ext>
            </a:extLst>
          </p:cNvPr>
          <p:cNvSpPr txBox="1">
            <a:spLocks/>
          </p:cNvSpPr>
          <p:nvPr/>
        </p:nvSpPr>
        <p:spPr>
          <a:xfrm>
            <a:off x="6095994" y="1500764"/>
            <a:ext cx="5359401" cy="4081077"/>
          </a:xfrm>
          <a:prstGeom prst="rect">
            <a:avLst/>
          </a:prstGeom>
          <a:noFill/>
          <a:ln>
            <a:noFill/>
          </a:ln>
        </p:spPr>
        <p:txBody>
          <a:bodyPr spcFirstLastPara="1" wrap="square" lIns="91425" tIns="45700" rIns="91425" bIns="45700" anchor="t" anchorCtr="0">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92608" lvl="1" indent="0">
              <a:spcBef>
                <a:spcPts val="0"/>
              </a:spcBef>
              <a:spcAft>
                <a:spcPts val="0"/>
              </a:spcAft>
              <a:buClr>
                <a:srgbClr val="000000"/>
              </a:buClr>
              <a:buSzPts val="2400"/>
              <a:buNone/>
            </a:pPr>
            <a:endParaRPr lang="en-US" sz="2400" dirty="0">
              <a:solidFill>
                <a:srgbClr val="000000"/>
              </a:solidFill>
              <a:latin typeface="Calibri"/>
              <a:ea typeface="Calibri"/>
              <a:cs typeface="Calibri"/>
              <a:sym typeface="Calibri"/>
            </a:endParaRPr>
          </a:p>
          <a:p>
            <a:pPr marL="635508" lvl="1" indent="-342900">
              <a:spcBef>
                <a:spcPts val="0"/>
              </a:spcBef>
              <a:spcAft>
                <a:spcPts val="0"/>
              </a:spcAft>
              <a:buClr>
                <a:srgbClr val="000000"/>
              </a:buClr>
              <a:buSzPts val="2400"/>
              <a:buFont typeface="Arial"/>
              <a:buChar char="•"/>
            </a:pPr>
            <a:r>
              <a:rPr lang="en-US" sz="2400" dirty="0">
                <a:solidFill>
                  <a:srgbClr val="000000"/>
                </a:solidFill>
                <a:latin typeface="Calibri"/>
                <a:ea typeface="Calibri"/>
                <a:cs typeface="Calibri"/>
                <a:sym typeface="Calibri"/>
              </a:rPr>
              <a:t>Cash flow planning</a:t>
            </a:r>
          </a:p>
          <a:p>
            <a:pPr marL="292608" lvl="1" indent="0">
              <a:spcBef>
                <a:spcPts val="0"/>
              </a:spcBef>
              <a:spcAft>
                <a:spcPts val="0"/>
              </a:spcAft>
              <a:buClr>
                <a:srgbClr val="000000"/>
              </a:buClr>
              <a:buSzPts val="2400"/>
              <a:buNone/>
            </a:pPr>
            <a:endParaRPr lang="en-US" sz="2400" dirty="0">
              <a:solidFill>
                <a:srgbClr val="000000"/>
              </a:solidFill>
              <a:latin typeface="Calibri"/>
              <a:ea typeface="Calibri"/>
              <a:cs typeface="Calibri"/>
              <a:sym typeface="Calibri"/>
            </a:endParaRPr>
          </a:p>
          <a:p>
            <a:pPr marL="635508" lvl="1" indent="-342900">
              <a:spcBef>
                <a:spcPts val="0"/>
              </a:spcBef>
              <a:spcAft>
                <a:spcPts val="0"/>
              </a:spcAft>
              <a:buClr>
                <a:srgbClr val="000000"/>
              </a:buClr>
              <a:buSzPts val="2400"/>
              <a:buFont typeface="Arial"/>
              <a:buChar char="•"/>
            </a:pPr>
            <a:r>
              <a:rPr lang="en-US" sz="2400" dirty="0">
                <a:solidFill>
                  <a:srgbClr val="000000"/>
                </a:solidFill>
                <a:latin typeface="Calibri"/>
                <a:ea typeface="Calibri"/>
                <a:cs typeface="Calibri"/>
                <a:sym typeface="Calibri"/>
              </a:rPr>
              <a:t>Retirement plan review</a:t>
            </a:r>
          </a:p>
          <a:p>
            <a:pPr marL="635508" lvl="1" indent="-342900">
              <a:spcBef>
                <a:spcPts val="0"/>
              </a:spcBef>
              <a:spcAft>
                <a:spcPts val="0"/>
              </a:spcAft>
              <a:buClr>
                <a:srgbClr val="000000"/>
              </a:buClr>
              <a:buSzPts val="2400"/>
              <a:buFont typeface="Arial"/>
              <a:buChar char="•"/>
            </a:pPr>
            <a:endParaRPr lang="en-US" sz="2400" dirty="0">
              <a:solidFill>
                <a:srgbClr val="000000"/>
              </a:solidFill>
              <a:latin typeface="Calibri"/>
              <a:ea typeface="Calibri"/>
              <a:cs typeface="Calibri"/>
              <a:sym typeface="Calibri"/>
            </a:endParaRPr>
          </a:p>
          <a:p>
            <a:pPr marL="635508" lvl="1" indent="-342900">
              <a:spcBef>
                <a:spcPts val="0"/>
              </a:spcBef>
              <a:spcAft>
                <a:spcPts val="0"/>
              </a:spcAft>
              <a:buClr>
                <a:srgbClr val="000000"/>
              </a:buClr>
              <a:buSzPts val="2400"/>
              <a:buFont typeface="Arial"/>
              <a:buChar char="•"/>
            </a:pPr>
            <a:r>
              <a:rPr lang="en-US" sz="2400" dirty="0">
                <a:solidFill>
                  <a:srgbClr val="000000"/>
                </a:solidFill>
                <a:latin typeface="Calibri"/>
                <a:ea typeface="Calibri"/>
                <a:cs typeface="Calibri"/>
                <a:sym typeface="Calibri"/>
              </a:rPr>
              <a:t>Financial plan updates</a:t>
            </a:r>
          </a:p>
          <a:p>
            <a:pPr marL="635508" lvl="1" indent="-342900">
              <a:spcBef>
                <a:spcPts val="0"/>
              </a:spcBef>
              <a:spcAft>
                <a:spcPts val="0"/>
              </a:spcAft>
              <a:buClr>
                <a:srgbClr val="000000"/>
              </a:buClr>
              <a:buSzPts val="2400"/>
              <a:buFont typeface="Arial"/>
              <a:buChar char="•"/>
            </a:pPr>
            <a:endParaRPr lang="en-US" sz="2400" dirty="0">
              <a:solidFill>
                <a:srgbClr val="000000"/>
              </a:solidFill>
              <a:latin typeface="Calibri"/>
              <a:ea typeface="Calibri"/>
              <a:cs typeface="Calibri"/>
              <a:sym typeface="Calibri"/>
            </a:endParaRPr>
          </a:p>
          <a:p>
            <a:pPr marL="635508" lvl="1" indent="-342900">
              <a:spcBef>
                <a:spcPts val="0"/>
              </a:spcBef>
              <a:spcAft>
                <a:spcPts val="0"/>
              </a:spcAft>
              <a:buClr>
                <a:srgbClr val="000000"/>
              </a:buClr>
              <a:buSzPts val="2400"/>
              <a:buFont typeface="Arial"/>
              <a:buChar char="•"/>
            </a:pPr>
            <a:r>
              <a:rPr lang="en-US" sz="2400" dirty="0">
                <a:solidFill>
                  <a:srgbClr val="000000"/>
                </a:solidFill>
                <a:latin typeface="Calibri"/>
                <a:ea typeface="Calibri"/>
                <a:cs typeface="Calibri"/>
                <a:sym typeface="Calibri"/>
              </a:rPr>
              <a:t>Gifting strategies &amp; legacy planning</a:t>
            </a:r>
          </a:p>
          <a:p>
            <a:pPr marL="635508" lvl="1" indent="-342900">
              <a:spcBef>
                <a:spcPts val="0"/>
              </a:spcBef>
              <a:spcAft>
                <a:spcPts val="0"/>
              </a:spcAft>
              <a:buClr>
                <a:srgbClr val="000000"/>
              </a:buClr>
              <a:buSzPts val="2400"/>
              <a:buFont typeface="Arial"/>
              <a:buChar char="•"/>
            </a:pPr>
            <a:endParaRPr lang="en-US" sz="2400" dirty="0">
              <a:solidFill>
                <a:srgbClr val="000000"/>
              </a:solidFill>
              <a:latin typeface="Calibri"/>
              <a:ea typeface="Calibri"/>
              <a:cs typeface="Calibri"/>
              <a:sym typeface="Calibri"/>
            </a:endParaRPr>
          </a:p>
          <a:p>
            <a:pPr marL="635508" lvl="1" indent="-342900">
              <a:spcBef>
                <a:spcPts val="0"/>
              </a:spcBef>
              <a:spcAft>
                <a:spcPts val="0"/>
              </a:spcAft>
              <a:buClr>
                <a:srgbClr val="000000"/>
              </a:buClr>
              <a:buSzPts val="2400"/>
              <a:buFont typeface="Arial"/>
              <a:buChar char="•"/>
            </a:pPr>
            <a:r>
              <a:rPr lang="en-US" sz="2400" dirty="0">
                <a:solidFill>
                  <a:srgbClr val="000000"/>
                </a:solidFill>
                <a:latin typeface="Calibri"/>
                <a:ea typeface="Calibri"/>
                <a:cs typeface="Calibri"/>
                <a:sym typeface="Calibri"/>
              </a:rPr>
              <a:t>Estate planning</a:t>
            </a:r>
          </a:p>
          <a:p>
            <a:pPr marL="342900" indent="-342900">
              <a:spcBef>
                <a:spcPts val="0"/>
              </a:spcBef>
              <a:spcAft>
                <a:spcPts val="0"/>
              </a:spcAft>
              <a:buClr>
                <a:srgbClr val="000000"/>
              </a:buClr>
              <a:buSzPts val="2400"/>
              <a:buFont typeface="Arial"/>
              <a:buChar char="•"/>
            </a:pPr>
            <a:endParaRPr lang="en-US" sz="2400" dirty="0">
              <a:solidFill>
                <a:srgbClr val="000000"/>
              </a:solidFill>
              <a:latin typeface="Calibri"/>
              <a:ea typeface="Calibri"/>
              <a:cs typeface="Calibri"/>
              <a:sym typeface="Calibri"/>
            </a:endParaRPr>
          </a:p>
          <a:p>
            <a:pPr marL="635508" lvl="1" indent="-342900">
              <a:spcBef>
                <a:spcPts val="0"/>
              </a:spcBef>
              <a:spcAft>
                <a:spcPts val="0"/>
              </a:spcAft>
              <a:buClr>
                <a:srgbClr val="000000"/>
              </a:buClr>
              <a:buSzPts val="2400"/>
              <a:buFont typeface="Arial"/>
              <a:buChar char="•"/>
            </a:pPr>
            <a:r>
              <a:rPr lang="en-US" sz="2200" b="1" dirty="0">
                <a:solidFill>
                  <a:srgbClr val="000000"/>
                </a:solidFill>
                <a:latin typeface="Calibri"/>
                <a:ea typeface="Calibri"/>
                <a:cs typeface="Calibri"/>
                <a:sym typeface="Calibri"/>
              </a:rPr>
              <a:t>Reviewing cash holdings</a:t>
            </a:r>
          </a:p>
        </p:txBody>
      </p:sp>
    </p:spTree>
    <p:extLst>
      <p:ext uri="{BB962C8B-B14F-4D97-AF65-F5344CB8AC3E}">
        <p14:creationId xmlns:p14="http://schemas.microsoft.com/office/powerpoint/2010/main" val="2060999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F8E7FF-7607-C617-2281-13C086F63A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FFFFFF"/>
              </a:buClr>
              <a:buSzPts val="1050"/>
              <a:buFont typeface="Calibri"/>
              <a:buNone/>
              <a:tabLst/>
              <a:defRPr/>
            </a:pPr>
            <a:fld id="{77B15C1E-AB60-40E5-A6B9-EAEFAF12DDAF}" type="slidenum">
              <a:rPr kumimoji="0" lang="en-US" sz="1050" b="0" i="0" u="none" strike="noStrike" kern="0" cap="none" spc="0" normalizeH="0" baseline="0" noProof="0" smtClean="0">
                <a:ln>
                  <a:noFill/>
                </a:ln>
                <a:solidFill>
                  <a:srgbClr val="FFFFF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FFFFFF"/>
                </a:buClr>
                <a:buSzPts val="1050"/>
                <a:buFont typeface="Calibri"/>
                <a:buNone/>
                <a:tabLst/>
                <a:defRPr/>
              </a:pPr>
              <a:t>11</a:t>
            </a:fld>
            <a:endParaRPr kumimoji="0" lang="en-US" sz="1050" b="0" i="0" u="none" strike="noStrike" kern="0" cap="none" spc="0" normalizeH="0" baseline="0" noProof="0">
              <a:ln>
                <a:noFill/>
              </a:ln>
              <a:solidFill>
                <a:srgbClr val="FFFFFF"/>
              </a:solidFill>
              <a:effectLst/>
              <a:uLnTx/>
              <a:uFillTx/>
              <a:latin typeface="Calibri"/>
              <a:cs typeface="Calibri"/>
              <a:sym typeface="Calibri"/>
            </a:endParaRPr>
          </a:p>
        </p:txBody>
      </p:sp>
      <p:sp>
        <p:nvSpPr>
          <p:cNvPr id="4" name="Title 1">
            <a:extLst>
              <a:ext uri="{FF2B5EF4-FFF2-40B4-BE49-F238E27FC236}">
                <a16:creationId xmlns:a16="http://schemas.microsoft.com/office/drawing/2014/main" id="{39FCAB7A-C2B9-389B-F2FB-5A390B0F6E32}"/>
              </a:ext>
            </a:extLst>
          </p:cNvPr>
          <p:cNvSpPr txBox="1">
            <a:spLocks/>
          </p:cNvSpPr>
          <p:nvPr/>
        </p:nvSpPr>
        <p:spPr>
          <a:xfrm>
            <a:off x="526578" y="542791"/>
            <a:ext cx="6345441" cy="74326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defRPr/>
            </a:pPr>
            <a:r>
              <a:rPr lang="en-US" sz="3600" b="1" dirty="0">
                <a:solidFill>
                  <a:srgbClr val="000000"/>
                </a:solidFill>
                <a:latin typeface="Calibri" panose="020F0502020204030204" pitchFamily="34" charset="0"/>
                <a:cs typeface="Calibri" panose="020F0502020204030204" pitchFamily="34" charset="0"/>
              </a:rPr>
              <a:t>Use Schedule B in the Tax Return to Mine for Hidden Assets</a:t>
            </a:r>
            <a:endParaRPr kumimoji="0" lang="en-US" sz="3600" b="0" i="0" u="none" strike="noStrike" kern="1200" cap="none" spc="-5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Arial"/>
            </a:endParaRPr>
          </a:p>
        </p:txBody>
      </p:sp>
      <p:sp>
        <p:nvSpPr>
          <p:cNvPr id="2" name="Footer Placeholder 1">
            <a:extLst>
              <a:ext uri="{FF2B5EF4-FFF2-40B4-BE49-F238E27FC236}">
                <a16:creationId xmlns:a16="http://schemas.microsoft.com/office/drawing/2014/main" id="{37CBB10D-FBEF-1FBA-739C-0CDF270C69FD}"/>
              </a:ext>
            </a:extLst>
          </p:cNvPr>
          <p:cNvSpPr txBox="1">
            <a:spLocks/>
          </p:cNvSpPr>
          <p:nvPr/>
        </p:nvSpPr>
        <p:spPr>
          <a:xfrm>
            <a:off x="3686185" y="6459785"/>
            <a:ext cx="4822804" cy="365125"/>
          </a:xfrm>
          <a:prstGeom prst="rect">
            <a:avLst/>
          </a:prstGeom>
          <a:noFill/>
          <a:ln>
            <a:noFill/>
          </a:ln>
        </p:spPr>
        <p:txBody>
          <a:bodyPr spcFirstLastPara="1" vert="horz" wrap="square" lIns="91425" tIns="45700" rIns="91425" bIns="45700" rtlCol="0" anchor="ctr" anchorCtr="0">
            <a:noAutofit/>
          </a:bodyPr>
          <a:lstStyle>
            <a:defPPr>
              <a:defRPr lang="en-US"/>
            </a:defPPr>
            <a:lvl1pPr marL="0" lvl="0" algn="ctr" defTabSz="914400" rtl="0" eaLnBrk="1" latinLnBrk="0" hangingPunct="1">
              <a:spcBef>
                <a:spcPts val="0"/>
              </a:spcBef>
              <a:spcAft>
                <a:spcPts val="0"/>
              </a:spcAft>
              <a:buClr>
                <a:srgbClr val="FFFFFF"/>
              </a:buClr>
              <a:buSzPts val="1400"/>
              <a:buFont typeface="Calibri"/>
              <a:buNone/>
              <a:defRPr sz="900" kern="1200" cap="all" baseline="0">
                <a:solidFill>
                  <a:srgbClr val="FFFFFF"/>
                </a:solidFill>
                <a:latin typeface="+mn-lt"/>
                <a:ea typeface="+mn-ea"/>
                <a:cs typeface="+mn-cs"/>
              </a:defRPr>
            </a:lvl1pPr>
            <a:lvl2pPr marL="457200" lvl="1"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2pPr>
            <a:lvl3pPr marL="914400" lvl="2"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3pPr>
            <a:lvl4pPr marL="1371600" lvl="3"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4pPr>
            <a:lvl5pPr marL="1828800" lvl="4"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5pPr>
            <a:lvl6pPr marL="2286000" lvl="5"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6pPr>
            <a:lvl7pPr marL="2743200" lvl="6"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7pPr>
            <a:lvl8pPr marL="3200400" lvl="7"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8pPr>
            <a:lvl9pPr marL="3657600" lvl="8"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FFFFFF"/>
              </a:buClr>
              <a:buSzPts val="1400"/>
              <a:buFont typeface="Calibri"/>
              <a:buNone/>
              <a:tabLst/>
              <a:defRPr/>
            </a:pPr>
            <a:r>
              <a:rPr kumimoji="0" lang="en-US" sz="900" b="0" i="0" u="none" strike="noStrike" kern="1200" cap="all" spc="0" normalizeH="0" baseline="0" noProof="0" dirty="0">
                <a:ln>
                  <a:noFill/>
                </a:ln>
                <a:solidFill>
                  <a:srgbClr val="FFFFFF"/>
                </a:solidFill>
                <a:effectLst/>
                <a:uLnTx/>
                <a:uFillTx/>
                <a:latin typeface="Calibri" panose="020F0502020204030204"/>
                <a:ea typeface="+mn-ea"/>
                <a:cs typeface="+mn-cs"/>
                <a:sym typeface="Arial"/>
              </a:rPr>
              <a:t>Copyright 2024, Taylor Financial Group, LLC | For Financial Professional Use Only</a:t>
            </a:r>
          </a:p>
        </p:txBody>
      </p:sp>
      <p:sp>
        <p:nvSpPr>
          <p:cNvPr id="5" name="Google Shape;699;p46">
            <a:extLst>
              <a:ext uri="{FF2B5EF4-FFF2-40B4-BE49-F238E27FC236}">
                <a16:creationId xmlns:a16="http://schemas.microsoft.com/office/drawing/2014/main" id="{1B229F72-893F-6B61-FAD6-9113AC863A18}"/>
              </a:ext>
            </a:extLst>
          </p:cNvPr>
          <p:cNvSpPr txBox="1">
            <a:spLocks/>
          </p:cNvSpPr>
          <p:nvPr/>
        </p:nvSpPr>
        <p:spPr>
          <a:xfrm>
            <a:off x="1121881" y="2110396"/>
            <a:ext cx="4822804" cy="3443979"/>
          </a:xfrm>
          <a:prstGeom prst="rect">
            <a:avLst/>
          </a:prstGeom>
          <a:noFill/>
          <a:ln>
            <a:noFill/>
          </a:ln>
        </p:spPr>
        <p:txBody>
          <a:bodyPr spcFirstLastPara="1" wrap="square" lIns="91425" tIns="45700" rIns="91425" bIns="45700" anchor="t" anchorCtr="0">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indent="-342900">
              <a:spcBef>
                <a:spcPts val="0"/>
              </a:spcBef>
              <a:spcAft>
                <a:spcPts val="0"/>
              </a:spcAft>
              <a:buClr>
                <a:srgbClr val="000000"/>
              </a:buClr>
              <a:buSzPts val="2400"/>
              <a:buFont typeface="Arial"/>
              <a:buChar char="•"/>
              <a:defRPr/>
            </a:pPr>
            <a:r>
              <a:rPr lang="en-US" sz="2200" dirty="0">
                <a:solidFill>
                  <a:srgbClr val="000000"/>
                </a:solidFill>
                <a:latin typeface="Calibri"/>
                <a:ea typeface="Calibri"/>
                <a:cs typeface="Calibri"/>
                <a:sym typeface="Calibri"/>
              </a:rPr>
              <a:t>To perform meaningful tax planning work, you need clients’ tax returns! </a:t>
            </a:r>
          </a:p>
          <a:p>
            <a:pPr marL="342900" indent="-342900">
              <a:spcBef>
                <a:spcPts val="0"/>
              </a:spcBef>
              <a:spcAft>
                <a:spcPts val="0"/>
              </a:spcAft>
              <a:buClr>
                <a:srgbClr val="000000"/>
              </a:buClr>
              <a:buSzPts val="2400"/>
              <a:buFont typeface="Arial"/>
              <a:buChar char="•"/>
              <a:defRPr/>
            </a:pPr>
            <a:endParaRPr lang="en-US" sz="2200" b="1" dirty="0">
              <a:solidFill>
                <a:srgbClr val="000000"/>
              </a:solidFill>
              <a:latin typeface="Calibri"/>
              <a:ea typeface="Calibri"/>
              <a:cs typeface="Calibri"/>
              <a:sym typeface="Calibri"/>
            </a:endParaRPr>
          </a:p>
          <a:p>
            <a:pPr marL="342900" indent="-342900">
              <a:spcBef>
                <a:spcPts val="0"/>
              </a:spcBef>
              <a:spcAft>
                <a:spcPts val="0"/>
              </a:spcAft>
              <a:buClr>
                <a:srgbClr val="000000"/>
              </a:buClr>
              <a:buSzPts val="2400"/>
              <a:buFont typeface="Arial"/>
              <a:buChar char="•"/>
              <a:defRPr/>
            </a:pPr>
            <a:r>
              <a:rPr lang="en-US" sz="2200" dirty="0">
                <a:solidFill>
                  <a:srgbClr val="000000"/>
                </a:solidFill>
                <a:latin typeface="Calibri"/>
                <a:ea typeface="Calibri"/>
                <a:cs typeface="Calibri"/>
                <a:sym typeface="Calibri"/>
              </a:rPr>
              <a:t>When you receive clients’ tax returns, you should review the Schedule B for other income sources.</a:t>
            </a:r>
          </a:p>
          <a:p>
            <a:pPr marL="342900" indent="-342900">
              <a:spcBef>
                <a:spcPts val="0"/>
              </a:spcBef>
              <a:spcAft>
                <a:spcPts val="0"/>
              </a:spcAft>
              <a:buClr>
                <a:srgbClr val="000000"/>
              </a:buClr>
              <a:buSzPts val="2400"/>
              <a:buFont typeface="Arial"/>
              <a:buChar char="•"/>
              <a:defRPr/>
            </a:pPr>
            <a:endParaRPr lang="en-US" sz="2200" b="1" dirty="0">
              <a:solidFill>
                <a:srgbClr val="000000"/>
              </a:solidFill>
              <a:latin typeface="Calibri"/>
              <a:ea typeface="Calibri"/>
              <a:cs typeface="Calibri"/>
              <a:sym typeface="Calibri"/>
            </a:endParaRPr>
          </a:p>
          <a:p>
            <a:pPr marL="342900" indent="-342900">
              <a:spcBef>
                <a:spcPts val="0"/>
              </a:spcBef>
              <a:spcAft>
                <a:spcPts val="0"/>
              </a:spcAft>
              <a:buClr>
                <a:srgbClr val="000000"/>
              </a:buClr>
              <a:buSzPts val="2400"/>
              <a:buFont typeface="Arial"/>
              <a:buChar char="•"/>
              <a:defRPr/>
            </a:pPr>
            <a:r>
              <a:rPr lang="en-US" sz="2200" b="1" dirty="0">
                <a:solidFill>
                  <a:srgbClr val="000000"/>
                </a:solidFill>
                <a:latin typeface="Calibri"/>
                <a:ea typeface="Calibri"/>
                <a:cs typeface="Calibri"/>
                <a:sym typeface="Calibri"/>
              </a:rPr>
              <a:t>Schedule B income sources are important because they show you other accounts and assets that you are not managing. </a:t>
            </a:r>
          </a:p>
        </p:txBody>
      </p:sp>
      <p:pic>
        <p:nvPicPr>
          <p:cNvPr id="8" name="Picture 7" descr="A logo with blue triangles&#10;&#10;Description automatically generated">
            <a:extLst>
              <a:ext uri="{FF2B5EF4-FFF2-40B4-BE49-F238E27FC236}">
                <a16:creationId xmlns:a16="http://schemas.microsoft.com/office/drawing/2014/main" id="{EE0F9064-9060-6C01-2C5B-FFB8BEC8080B}"/>
              </a:ext>
            </a:extLst>
          </p:cNvPr>
          <p:cNvPicPr>
            <a:picLocks noChangeAspect="1"/>
          </p:cNvPicPr>
          <p:nvPr/>
        </p:nvPicPr>
        <p:blipFill>
          <a:blip r:embed="rId3"/>
          <a:stretch>
            <a:fillRect/>
          </a:stretch>
        </p:blipFill>
        <p:spPr>
          <a:xfrm>
            <a:off x="0" y="6333120"/>
            <a:ext cx="2804160" cy="524881"/>
          </a:xfrm>
          <a:prstGeom prst="rect">
            <a:avLst/>
          </a:prstGeom>
        </p:spPr>
      </p:pic>
      <p:pic>
        <p:nvPicPr>
          <p:cNvPr id="11" name="Picture 10" descr="A close-up of a form&#10;&#10;Description automatically generated">
            <a:extLst>
              <a:ext uri="{FF2B5EF4-FFF2-40B4-BE49-F238E27FC236}">
                <a16:creationId xmlns:a16="http://schemas.microsoft.com/office/drawing/2014/main" id="{AF2AE042-8617-6C42-5401-C0FC03ECD19E}"/>
              </a:ext>
            </a:extLst>
          </p:cNvPr>
          <p:cNvPicPr>
            <a:picLocks noChangeAspect="1"/>
          </p:cNvPicPr>
          <p:nvPr/>
        </p:nvPicPr>
        <p:blipFill>
          <a:blip r:embed="rId4"/>
          <a:stretch>
            <a:fillRect/>
          </a:stretch>
        </p:blipFill>
        <p:spPr>
          <a:xfrm>
            <a:off x="7239524" y="178864"/>
            <a:ext cx="4425898" cy="5959759"/>
          </a:xfrm>
          <a:prstGeom prst="rect">
            <a:avLst/>
          </a:prstGeom>
        </p:spPr>
      </p:pic>
    </p:spTree>
    <p:extLst>
      <p:ext uri="{BB962C8B-B14F-4D97-AF65-F5344CB8AC3E}">
        <p14:creationId xmlns:p14="http://schemas.microsoft.com/office/powerpoint/2010/main" val="1056086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F8E7FF-7607-C617-2281-13C086F63A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FFFFFF"/>
              </a:buClr>
              <a:buSzPts val="1050"/>
              <a:buFont typeface="Calibri"/>
              <a:buNone/>
              <a:tabLst/>
              <a:defRPr/>
            </a:pPr>
            <a:fld id="{77B15C1E-AB60-40E5-A6B9-EAEFAF12DDAF}" type="slidenum">
              <a:rPr kumimoji="0" lang="en-US" sz="1050" b="0" i="0" u="none" strike="noStrike" kern="0" cap="none" spc="0" normalizeH="0" baseline="0" noProof="0" smtClean="0">
                <a:ln>
                  <a:noFill/>
                </a:ln>
                <a:solidFill>
                  <a:srgbClr val="FFFFF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FFFFFF"/>
                </a:buClr>
                <a:buSzPts val="1050"/>
                <a:buFont typeface="Calibri"/>
                <a:buNone/>
                <a:tabLst/>
                <a:defRPr/>
              </a:pPr>
              <a:t>12</a:t>
            </a:fld>
            <a:endParaRPr kumimoji="0" lang="en-US" sz="1050" b="0" i="0" u="none" strike="noStrike" kern="0" cap="none" spc="0" normalizeH="0" baseline="0" noProof="0">
              <a:ln>
                <a:noFill/>
              </a:ln>
              <a:solidFill>
                <a:srgbClr val="FFFFFF"/>
              </a:solidFill>
              <a:effectLst/>
              <a:uLnTx/>
              <a:uFillTx/>
              <a:latin typeface="Calibri"/>
              <a:cs typeface="Calibri"/>
              <a:sym typeface="Calibri"/>
            </a:endParaRPr>
          </a:p>
        </p:txBody>
      </p:sp>
      <p:sp>
        <p:nvSpPr>
          <p:cNvPr id="4" name="Title 1">
            <a:extLst>
              <a:ext uri="{FF2B5EF4-FFF2-40B4-BE49-F238E27FC236}">
                <a16:creationId xmlns:a16="http://schemas.microsoft.com/office/drawing/2014/main" id="{39FCAB7A-C2B9-389B-F2FB-5A390B0F6E32}"/>
              </a:ext>
            </a:extLst>
          </p:cNvPr>
          <p:cNvSpPr txBox="1">
            <a:spLocks/>
          </p:cNvSpPr>
          <p:nvPr/>
        </p:nvSpPr>
        <p:spPr>
          <a:xfrm>
            <a:off x="618067" y="267066"/>
            <a:ext cx="10955866" cy="74326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defRPr/>
            </a:pPr>
            <a:r>
              <a:rPr lang="en-US" sz="3600" b="1" dirty="0">
                <a:solidFill>
                  <a:srgbClr val="000000"/>
                </a:solidFill>
                <a:latin typeface="Calibri" panose="020F0502020204030204" pitchFamily="34" charset="0"/>
                <a:cs typeface="Calibri" panose="020F0502020204030204" pitchFamily="34" charset="0"/>
              </a:rPr>
              <a:t>Utilize </a:t>
            </a:r>
            <a:r>
              <a:rPr lang="en-US" sz="3600" b="1" dirty="0" err="1">
                <a:solidFill>
                  <a:srgbClr val="000000"/>
                </a:solidFill>
                <a:latin typeface="Calibri" panose="020F0502020204030204" pitchFamily="34" charset="0"/>
                <a:cs typeface="Calibri" panose="020F0502020204030204" pitchFamily="34" charset="0"/>
              </a:rPr>
              <a:t>Holistiplan</a:t>
            </a:r>
            <a:r>
              <a:rPr lang="en-US" sz="3600" b="1" dirty="0">
                <a:solidFill>
                  <a:srgbClr val="000000"/>
                </a:solidFill>
                <a:latin typeface="Calibri" panose="020F0502020204030204" pitchFamily="34" charset="0"/>
                <a:cs typeface="Calibri" panose="020F0502020204030204" pitchFamily="34" charset="0"/>
              </a:rPr>
              <a:t> to Streamline Schedule B Analysis</a:t>
            </a:r>
            <a:endParaRPr kumimoji="0" lang="en-US" sz="3600" b="1" i="0" u="none" strike="noStrike" kern="1200" cap="none" spc="-5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Arial"/>
            </a:endParaRPr>
          </a:p>
          <a:p>
            <a:pPr algn="ctr">
              <a:defRPr/>
            </a:pPr>
            <a:endParaRPr kumimoji="0" lang="en-US" sz="3600" b="0" i="0" u="none" strike="noStrike" kern="1200" cap="none" spc="-5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Arial"/>
            </a:endParaRPr>
          </a:p>
        </p:txBody>
      </p:sp>
      <p:sp>
        <p:nvSpPr>
          <p:cNvPr id="2" name="Footer Placeholder 1">
            <a:extLst>
              <a:ext uri="{FF2B5EF4-FFF2-40B4-BE49-F238E27FC236}">
                <a16:creationId xmlns:a16="http://schemas.microsoft.com/office/drawing/2014/main" id="{37CBB10D-FBEF-1FBA-739C-0CDF270C69FD}"/>
              </a:ext>
            </a:extLst>
          </p:cNvPr>
          <p:cNvSpPr txBox="1">
            <a:spLocks/>
          </p:cNvSpPr>
          <p:nvPr/>
        </p:nvSpPr>
        <p:spPr>
          <a:xfrm>
            <a:off x="3686185" y="6459785"/>
            <a:ext cx="4822804" cy="365125"/>
          </a:xfrm>
          <a:prstGeom prst="rect">
            <a:avLst/>
          </a:prstGeom>
          <a:noFill/>
          <a:ln>
            <a:noFill/>
          </a:ln>
        </p:spPr>
        <p:txBody>
          <a:bodyPr spcFirstLastPara="1" vert="horz" wrap="square" lIns="91425" tIns="45700" rIns="91425" bIns="45700" rtlCol="0" anchor="ctr" anchorCtr="0">
            <a:noAutofit/>
          </a:bodyPr>
          <a:lstStyle>
            <a:defPPr>
              <a:defRPr lang="en-US"/>
            </a:defPPr>
            <a:lvl1pPr marL="0" lvl="0" algn="ctr" defTabSz="914400" rtl="0" eaLnBrk="1" latinLnBrk="0" hangingPunct="1">
              <a:spcBef>
                <a:spcPts val="0"/>
              </a:spcBef>
              <a:spcAft>
                <a:spcPts val="0"/>
              </a:spcAft>
              <a:buClr>
                <a:srgbClr val="FFFFFF"/>
              </a:buClr>
              <a:buSzPts val="1400"/>
              <a:buFont typeface="Calibri"/>
              <a:buNone/>
              <a:defRPr sz="900" kern="1200" cap="all" baseline="0">
                <a:solidFill>
                  <a:srgbClr val="FFFFFF"/>
                </a:solidFill>
                <a:latin typeface="+mn-lt"/>
                <a:ea typeface="+mn-ea"/>
                <a:cs typeface="+mn-cs"/>
              </a:defRPr>
            </a:lvl1pPr>
            <a:lvl2pPr marL="457200" lvl="1"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2pPr>
            <a:lvl3pPr marL="914400" lvl="2"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3pPr>
            <a:lvl4pPr marL="1371600" lvl="3"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4pPr>
            <a:lvl5pPr marL="1828800" lvl="4"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5pPr>
            <a:lvl6pPr marL="2286000" lvl="5"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6pPr>
            <a:lvl7pPr marL="2743200" lvl="6"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7pPr>
            <a:lvl8pPr marL="3200400" lvl="7"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8pPr>
            <a:lvl9pPr marL="3657600" lvl="8"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FFFFFF"/>
              </a:buClr>
              <a:buSzPts val="1400"/>
              <a:buFont typeface="Calibri"/>
              <a:buNone/>
              <a:tabLst/>
              <a:defRPr/>
            </a:pPr>
            <a:r>
              <a:rPr kumimoji="0" lang="en-US" sz="900" b="0" i="0" u="none" strike="noStrike" kern="1200" cap="all" spc="0" normalizeH="0" baseline="0" noProof="0" dirty="0">
                <a:ln>
                  <a:noFill/>
                </a:ln>
                <a:solidFill>
                  <a:srgbClr val="FFFFFF"/>
                </a:solidFill>
                <a:effectLst/>
                <a:uLnTx/>
                <a:uFillTx/>
                <a:latin typeface="Calibri" panose="020F0502020204030204"/>
                <a:ea typeface="+mn-ea"/>
                <a:cs typeface="+mn-cs"/>
                <a:sym typeface="Arial"/>
              </a:rPr>
              <a:t>Copyright 2024, Taylor Financial Group, LLC | For Financial Professional Use Only</a:t>
            </a:r>
          </a:p>
        </p:txBody>
      </p:sp>
      <p:sp>
        <p:nvSpPr>
          <p:cNvPr id="5" name="Google Shape;699;p46">
            <a:extLst>
              <a:ext uri="{FF2B5EF4-FFF2-40B4-BE49-F238E27FC236}">
                <a16:creationId xmlns:a16="http://schemas.microsoft.com/office/drawing/2014/main" id="{1B229F72-893F-6B61-FAD6-9113AC863A18}"/>
              </a:ext>
            </a:extLst>
          </p:cNvPr>
          <p:cNvSpPr txBox="1">
            <a:spLocks/>
          </p:cNvSpPr>
          <p:nvPr/>
        </p:nvSpPr>
        <p:spPr>
          <a:xfrm>
            <a:off x="756882" y="1356971"/>
            <a:ext cx="5339118" cy="4053377"/>
          </a:xfrm>
          <a:prstGeom prst="rect">
            <a:avLst/>
          </a:prstGeom>
          <a:noFill/>
          <a:ln>
            <a:noFill/>
          </a:ln>
        </p:spPr>
        <p:txBody>
          <a:bodyPr spcFirstLastPara="1" wrap="square" lIns="91425" tIns="45700" rIns="91425" bIns="45700" anchor="t" anchorCtr="0">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indent="-342900">
              <a:spcBef>
                <a:spcPts val="0"/>
              </a:spcBef>
              <a:spcAft>
                <a:spcPts val="0"/>
              </a:spcAft>
              <a:buClr>
                <a:srgbClr val="000000"/>
              </a:buClr>
              <a:buSzPts val="2400"/>
              <a:buFont typeface="Arial"/>
              <a:buChar char="•"/>
              <a:defRPr/>
            </a:pPr>
            <a:r>
              <a:rPr lang="en-US" sz="2200" dirty="0" err="1">
                <a:solidFill>
                  <a:srgbClr val="000000"/>
                </a:solidFill>
                <a:latin typeface="Calibri"/>
                <a:ea typeface="Calibri"/>
                <a:cs typeface="Calibri"/>
                <a:sym typeface="Calibri"/>
              </a:rPr>
              <a:t>Holistiplan</a:t>
            </a:r>
            <a:r>
              <a:rPr lang="en-US" sz="2200" dirty="0">
                <a:solidFill>
                  <a:srgbClr val="000000"/>
                </a:solidFill>
                <a:latin typeface="Calibri"/>
                <a:ea typeface="Calibri"/>
                <a:cs typeface="Calibri"/>
                <a:sym typeface="Calibri"/>
              </a:rPr>
              <a:t> is very helpful for reviewing clients’ tax returns. Just submit the tax return, and they provide you with the Tax Report. The Tax Report is essentially a summary of key points in the tax return.</a:t>
            </a:r>
          </a:p>
          <a:p>
            <a:pPr marL="342900" indent="-342900">
              <a:spcBef>
                <a:spcPts val="0"/>
              </a:spcBef>
              <a:spcAft>
                <a:spcPts val="0"/>
              </a:spcAft>
              <a:buClr>
                <a:srgbClr val="000000"/>
              </a:buClr>
              <a:buSzPts val="2400"/>
              <a:buFont typeface="Arial"/>
              <a:buChar char="•"/>
              <a:defRPr/>
            </a:pPr>
            <a:endParaRPr lang="en-US" sz="2200" dirty="0">
              <a:solidFill>
                <a:srgbClr val="000000"/>
              </a:solidFill>
              <a:latin typeface="Calibri"/>
              <a:ea typeface="Calibri"/>
              <a:cs typeface="Calibri"/>
              <a:sym typeface="Calibri"/>
            </a:endParaRPr>
          </a:p>
          <a:p>
            <a:pPr marL="342900" indent="-342900">
              <a:spcBef>
                <a:spcPts val="0"/>
              </a:spcBef>
              <a:spcAft>
                <a:spcPts val="0"/>
              </a:spcAft>
              <a:buClr>
                <a:srgbClr val="000000"/>
              </a:buClr>
              <a:buSzPts val="2400"/>
              <a:buFont typeface="Arial"/>
              <a:buChar char="•"/>
              <a:defRPr/>
            </a:pPr>
            <a:r>
              <a:rPr lang="en-US" sz="2200" dirty="0">
                <a:solidFill>
                  <a:srgbClr val="000000"/>
                </a:solidFill>
                <a:latin typeface="Calibri"/>
                <a:ea typeface="Calibri"/>
                <a:cs typeface="Calibri"/>
                <a:sym typeface="Calibri"/>
              </a:rPr>
              <a:t>Within the </a:t>
            </a:r>
            <a:r>
              <a:rPr lang="en-US" sz="2200" dirty="0" err="1">
                <a:solidFill>
                  <a:srgbClr val="000000"/>
                </a:solidFill>
                <a:latin typeface="Calibri"/>
                <a:ea typeface="Calibri"/>
                <a:cs typeface="Calibri"/>
                <a:sym typeface="Calibri"/>
              </a:rPr>
              <a:t>Holistiplan</a:t>
            </a:r>
            <a:r>
              <a:rPr lang="en-US" sz="2200" dirty="0">
                <a:solidFill>
                  <a:srgbClr val="000000"/>
                </a:solidFill>
                <a:latin typeface="Calibri"/>
                <a:ea typeface="Calibri"/>
                <a:cs typeface="Calibri"/>
                <a:sym typeface="Calibri"/>
              </a:rPr>
              <a:t> Tax Report, there is a section that shows you Schedule B income sources for each client.</a:t>
            </a:r>
          </a:p>
          <a:p>
            <a:pPr marL="342900" indent="-342900">
              <a:spcBef>
                <a:spcPts val="0"/>
              </a:spcBef>
              <a:spcAft>
                <a:spcPts val="0"/>
              </a:spcAft>
              <a:buClr>
                <a:srgbClr val="000000"/>
              </a:buClr>
              <a:buSzPts val="2400"/>
              <a:buFont typeface="Arial"/>
              <a:buChar char="•"/>
              <a:defRPr/>
            </a:pPr>
            <a:endParaRPr lang="en-US" sz="2200" b="1" dirty="0">
              <a:solidFill>
                <a:srgbClr val="000000"/>
              </a:solidFill>
              <a:latin typeface="Calibri"/>
              <a:ea typeface="Calibri"/>
              <a:cs typeface="Calibri"/>
              <a:sym typeface="Calibri"/>
            </a:endParaRPr>
          </a:p>
          <a:p>
            <a:pPr marL="342900" indent="-342900">
              <a:spcBef>
                <a:spcPts val="0"/>
              </a:spcBef>
              <a:spcAft>
                <a:spcPts val="0"/>
              </a:spcAft>
              <a:buClr>
                <a:srgbClr val="000000"/>
              </a:buClr>
              <a:buSzPts val="2400"/>
              <a:buFont typeface="Arial"/>
              <a:buChar char="•"/>
              <a:defRPr/>
            </a:pPr>
            <a:r>
              <a:rPr lang="en-US" sz="2200" b="1" dirty="0">
                <a:solidFill>
                  <a:srgbClr val="000000"/>
                </a:solidFill>
                <a:latin typeface="Calibri"/>
                <a:ea typeface="Calibri"/>
                <a:cs typeface="Calibri"/>
                <a:sym typeface="Calibri"/>
              </a:rPr>
              <a:t>We review the Schedule B income sources for each client and look for large accounts that we are not managing. </a:t>
            </a:r>
          </a:p>
        </p:txBody>
      </p:sp>
      <p:pic>
        <p:nvPicPr>
          <p:cNvPr id="8" name="Picture 7" descr="A logo with blue triangles&#10;&#10;Description automatically generated">
            <a:extLst>
              <a:ext uri="{FF2B5EF4-FFF2-40B4-BE49-F238E27FC236}">
                <a16:creationId xmlns:a16="http://schemas.microsoft.com/office/drawing/2014/main" id="{EE0F9064-9060-6C01-2C5B-FFB8BEC8080B}"/>
              </a:ext>
            </a:extLst>
          </p:cNvPr>
          <p:cNvPicPr>
            <a:picLocks noChangeAspect="1"/>
          </p:cNvPicPr>
          <p:nvPr/>
        </p:nvPicPr>
        <p:blipFill>
          <a:blip r:embed="rId3"/>
          <a:stretch>
            <a:fillRect/>
          </a:stretch>
        </p:blipFill>
        <p:spPr>
          <a:xfrm>
            <a:off x="0" y="6333120"/>
            <a:ext cx="2804160" cy="524881"/>
          </a:xfrm>
          <a:prstGeom prst="rect">
            <a:avLst/>
          </a:prstGeom>
        </p:spPr>
      </p:pic>
      <p:pic>
        <p:nvPicPr>
          <p:cNvPr id="9" name="Picture 8">
            <a:extLst>
              <a:ext uri="{FF2B5EF4-FFF2-40B4-BE49-F238E27FC236}">
                <a16:creationId xmlns:a16="http://schemas.microsoft.com/office/drawing/2014/main" id="{3065FAAA-181D-0521-0076-F4B5D598B77C}"/>
              </a:ext>
            </a:extLst>
          </p:cNvPr>
          <p:cNvPicPr>
            <a:picLocks noChangeAspect="1"/>
          </p:cNvPicPr>
          <p:nvPr/>
        </p:nvPicPr>
        <p:blipFill>
          <a:blip r:embed="rId4"/>
          <a:stretch>
            <a:fillRect/>
          </a:stretch>
        </p:blipFill>
        <p:spPr>
          <a:xfrm>
            <a:off x="6447692" y="1228209"/>
            <a:ext cx="5126241" cy="4310900"/>
          </a:xfrm>
          <a:prstGeom prst="rect">
            <a:avLst/>
          </a:prstGeom>
        </p:spPr>
      </p:pic>
    </p:spTree>
    <p:extLst>
      <p:ext uri="{BB962C8B-B14F-4D97-AF65-F5344CB8AC3E}">
        <p14:creationId xmlns:p14="http://schemas.microsoft.com/office/powerpoint/2010/main" val="2309181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F8E7FF-7607-C617-2281-13C086F63A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FFFFFF"/>
              </a:buClr>
              <a:buSzPts val="1050"/>
              <a:buFont typeface="Calibri"/>
              <a:buNone/>
              <a:tabLst/>
              <a:defRPr/>
            </a:pPr>
            <a:fld id="{77B15C1E-AB60-40E5-A6B9-EAEFAF12DDAF}" type="slidenum">
              <a:rPr kumimoji="0" lang="en-US" sz="1050" b="0" i="0" u="none" strike="noStrike" kern="0" cap="none" spc="0" normalizeH="0" baseline="0" noProof="0" smtClean="0">
                <a:ln>
                  <a:noFill/>
                </a:ln>
                <a:solidFill>
                  <a:srgbClr val="FFFFF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FFFFFF"/>
                </a:buClr>
                <a:buSzPts val="1050"/>
                <a:buFont typeface="Calibri"/>
                <a:buNone/>
                <a:tabLst/>
                <a:defRPr/>
              </a:pPr>
              <a:t>13</a:t>
            </a:fld>
            <a:endParaRPr kumimoji="0" lang="en-US" sz="1050" b="0" i="0" u="none" strike="noStrike" kern="0" cap="none" spc="0" normalizeH="0" baseline="0" noProof="0">
              <a:ln>
                <a:noFill/>
              </a:ln>
              <a:solidFill>
                <a:srgbClr val="FFFFFF"/>
              </a:solidFill>
              <a:effectLst/>
              <a:uLnTx/>
              <a:uFillTx/>
              <a:latin typeface="Calibri"/>
              <a:cs typeface="Calibri"/>
              <a:sym typeface="Calibri"/>
            </a:endParaRPr>
          </a:p>
        </p:txBody>
      </p:sp>
      <p:sp>
        <p:nvSpPr>
          <p:cNvPr id="4" name="Title 1">
            <a:extLst>
              <a:ext uri="{FF2B5EF4-FFF2-40B4-BE49-F238E27FC236}">
                <a16:creationId xmlns:a16="http://schemas.microsoft.com/office/drawing/2014/main" id="{39FCAB7A-C2B9-389B-F2FB-5A390B0F6E32}"/>
              </a:ext>
            </a:extLst>
          </p:cNvPr>
          <p:cNvSpPr txBox="1">
            <a:spLocks/>
          </p:cNvSpPr>
          <p:nvPr/>
        </p:nvSpPr>
        <p:spPr>
          <a:xfrm>
            <a:off x="618067" y="267066"/>
            <a:ext cx="10955866" cy="74326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defRPr/>
            </a:pPr>
            <a:r>
              <a:rPr lang="en-US" sz="3600" b="1" dirty="0">
                <a:solidFill>
                  <a:srgbClr val="000000"/>
                </a:solidFill>
                <a:latin typeface="Calibri" panose="020F0502020204030204" pitchFamily="34" charset="0"/>
                <a:cs typeface="Calibri" panose="020F0502020204030204" pitchFamily="34" charset="0"/>
              </a:rPr>
              <a:t>Proactively Reach Out to Individual Clients with Funds Held in Outside Accounts</a:t>
            </a:r>
            <a:endParaRPr kumimoji="0" lang="en-US" sz="3600" b="1" i="0" u="none" strike="noStrike" kern="1200" cap="none" spc="-5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Arial"/>
            </a:endParaRPr>
          </a:p>
          <a:p>
            <a:pPr algn="ctr">
              <a:defRPr/>
            </a:pPr>
            <a:endParaRPr kumimoji="0" lang="en-US" sz="3600" b="0" i="0" u="none" strike="noStrike" kern="1200" cap="none" spc="-5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Arial"/>
            </a:endParaRPr>
          </a:p>
        </p:txBody>
      </p:sp>
      <p:sp>
        <p:nvSpPr>
          <p:cNvPr id="2" name="Footer Placeholder 1">
            <a:extLst>
              <a:ext uri="{FF2B5EF4-FFF2-40B4-BE49-F238E27FC236}">
                <a16:creationId xmlns:a16="http://schemas.microsoft.com/office/drawing/2014/main" id="{37CBB10D-FBEF-1FBA-739C-0CDF270C69FD}"/>
              </a:ext>
            </a:extLst>
          </p:cNvPr>
          <p:cNvSpPr txBox="1">
            <a:spLocks/>
          </p:cNvSpPr>
          <p:nvPr/>
        </p:nvSpPr>
        <p:spPr>
          <a:xfrm>
            <a:off x="3686185" y="6459785"/>
            <a:ext cx="4822804" cy="365125"/>
          </a:xfrm>
          <a:prstGeom prst="rect">
            <a:avLst/>
          </a:prstGeom>
          <a:noFill/>
          <a:ln>
            <a:noFill/>
          </a:ln>
        </p:spPr>
        <p:txBody>
          <a:bodyPr spcFirstLastPara="1" vert="horz" wrap="square" lIns="91425" tIns="45700" rIns="91425" bIns="45700" rtlCol="0" anchor="ctr" anchorCtr="0">
            <a:noAutofit/>
          </a:bodyPr>
          <a:lstStyle>
            <a:defPPr>
              <a:defRPr lang="en-US"/>
            </a:defPPr>
            <a:lvl1pPr marL="0" lvl="0" algn="ctr" defTabSz="914400" rtl="0" eaLnBrk="1" latinLnBrk="0" hangingPunct="1">
              <a:spcBef>
                <a:spcPts val="0"/>
              </a:spcBef>
              <a:spcAft>
                <a:spcPts val="0"/>
              </a:spcAft>
              <a:buClr>
                <a:srgbClr val="FFFFFF"/>
              </a:buClr>
              <a:buSzPts val="1400"/>
              <a:buFont typeface="Calibri"/>
              <a:buNone/>
              <a:defRPr sz="900" kern="1200" cap="all" baseline="0">
                <a:solidFill>
                  <a:srgbClr val="FFFFFF"/>
                </a:solidFill>
                <a:latin typeface="+mn-lt"/>
                <a:ea typeface="+mn-ea"/>
                <a:cs typeface="+mn-cs"/>
              </a:defRPr>
            </a:lvl1pPr>
            <a:lvl2pPr marL="457200" lvl="1"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2pPr>
            <a:lvl3pPr marL="914400" lvl="2"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3pPr>
            <a:lvl4pPr marL="1371600" lvl="3"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4pPr>
            <a:lvl5pPr marL="1828800" lvl="4"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5pPr>
            <a:lvl6pPr marL="2286000" lvl="5"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6pPr>
            <a:lvl7pPr marL="2743200" lvl="6"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7pPr>
            <a:lvl8pPr marL="3200400" lvl="7"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8pPr>
            <a:lvl9pPr marL="3657600" lvl="8"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FFFFFF"/>
              </a:buClr>
              <a:buSzPts val="1400"/>
              <a:buFont typeface="Calibri"/>
              <a:buNone/>
              <a:tabLst/>
              <a:defRPr/>
            </a:pPr>
            <a:r>
              <a:rPr kumimoji="0" lang="en-US" sz="900" b="0" i="0" u="none" strike="noStrike" kern="1200" cap="all" spc="0" normalizeH="0" baseline="0" noProof="0" dirty="0">
                <a:ln>
                  <a:noFill/>
                </a:ln>
                <a:solidFill>
                  <a:srgbClr val="FFFFFF"/>
                </a:solidFill>
                <a:effectLst/>
                <a:uLnTx/>
                <a:uFillTx/>
                <a:latin typeface="Calibri" panose="020F0502020204030204"/>
                <a:ea typeface="+mn-ea"/>
                <a:cs typeface="+mn-cs"/>
                <a:sym typeface="Arial"/>
              </a:rPr>
              <a:t>Copyright 2024, Taylor Financial Group, LLC | For Financial Professional Use Only</a:t>
            </a:r>
          </a:p>
        </p:txBody>
      </p:sp>
      <p:sp>
        <p:nvSpPr>
          <p:cNvPr id="5" name="Google Shape;699;p46">
            <a:extLst>
              <a:ext uri="{FF2B5EF4-FFF2-40B4-BE49-F238E27FC236}">
                <a16:creationId xmlns:a16="http://schemas.microsoft.com/office/drawing/2014/main" id="{1B229F72-893F-6B61-FAD6-9113AC863A18}"/>
              </a:ext>
            </a:extLst>
          </p:cNvPr>
          <p:cNvSpPr txBox="1">
            <a:spLocks/>
          </p:cNvSpPr>
          <p:nvPr/>
        </p:nvSpPr>
        <p:spPr>
          <a:xfrm>
            <a:off x="618067" y="1859359"/>
            <a:ext cx="11188933" cy="3443979"/>
          </a:xfrm>
          <a:prstGeom prst="rect">
            <a:avLst/>
          </a:prstGeom>
          <a:noFill/>
          <a:ln>
            <a:noFill/>
          </a:ln>
        </p:spPr>
        <p:txBody>
          <a:bodyPr spcFirstLastPara="1" wrap="square" lIns="91425" tIns="45700" rIns="91425" bIns="45700" anchor="t" anchorCtr="0">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indent="-342900">
              <a:spcBef>
                <a:spcPts val="0"/>
              </a:spcBef>
              <a:spcAft>
                <a:spcPts val="0"/>
              </a:spcAft>
              <a:buClr>
                <a:srgbClr val="000000"/>
              </a:buClr>
              <a:buSzPts val="2400"/>
              <a:buFont typeface="Arial"/>
              <a:buChar char="•"/>
              <a:defRPr/>
            </a:pPr>
            <a:r>
              <a:rPr lang="en-US" sz="2200" dirty="0">
                <a:solidFill>
                  <a:srgbClr val="000000"/>
                </a:solidFill>
                <a:latin typeface="Calibri"/>
                <a:ea typeface="Calibri"/>
                <a:cs typeface="Calibri"/>
                <a:sym typeface="Calibri"/>
              </a:rPr>
              <a:t>Once we find clients with significant Schedule B income sources that we are not managing, we reach out to them via email.</a:t>
            </a:r>
          </a:p>
          <a:p>
            <a:pPr marL="342900" indent="-342900">
              <a:spcBef>
                <a:spcPts val="0"/>
              </a:spcBef>
              <a:spcAft>
                <a:spcPts val="0"/>
              </a:spcAft>
              <a:buClr>
                <a:srgbClr val="000000"/>
              </a:buClr>
              <a:buSzPts val="2400"/>
              <a:buFont typeface="Arial"/>
              <a:buChar char="•"/>
              <a:defRPr/>
            </a:pPr>
            <a:endParaRPr lang="en-US" sz="2200" b="1" dirty="0">
              <a:solidFill>
                <a:srgbClr val="000000"/>
              </a:solidFill>
              <a:latin typeface="Calibri"/>
              <a:ea typeface="Calibri"/>
              <a:cs typeface="Calibri"/>
              <a:sym typeface="Calibri"/>
            </a:endParaRPr>
          </a:p>
          <a:p>
            <a:pPr marL="342900" indent="-342900">
              <a:spcBef>
                <a:spcPts val="0"/>
              </a:spcBef>
              <a:spcAft>
                <a:spcPts val="0"/>
              </a:spcAft>
              <a:buClr>
                <a:srgbClr val="000000"/>
              </a:buClr>
              <a:buSzPts val="2400"/>
              <a:buFont typeface="Arial"/>
              <a:buChar char="•"/>
              <a:defRPr/>
            </a:pPr>
            <a:r>
              <a:rPr lang="en-US" sz="2200" dirty="0">
                <a:solidFill>
                  <a:srgbClr val="000000"/>
                </a:solidFill>
                <a:latin typeface="Calibri"/>
                <a:ea typeface="Calibri"/>
                <a:cs typeface="Calibri"/>
                <a:sym typeface="Calibri"/>
              </a:rPr>
              <a:t>For example, when the market dipped in July, we proactively emailed clients suggesting they “Put Cash to Work with TFG During this Market Downturn.”</a:t>
            </a:r>
          </a:p>
          <a:p>
            <a:pPr marL="342900" indent="-342900">
              <a:spcBef>
                <a:spcPts val="0"/>
              </a:spcBef>
              <a:spcAft>
                <a:spcPts val="0"/>
              </a:spcAft>
              <a:buClr>
                <a:srgbClr val="000000"/>
              </a:buClr>
              <a:buSzPts val="2400"/>
              <a:buFont typeface="Arial"/>
              <a:buChar char="•"/>
              <a:defRPr/>
            </a:pPr>
            <a:endParaRPr lang="en-US" sz="2200" b="1" dirty="0">
              <a:solidFill>
                <a:srgbClr val="000000"/>
              </a:solidFill>
              <a:latin typeface="Calibri"/>
              <a:ea typeface="Calibri"/>
              <a:cs typeface="Calibri"/>
              <a:sym typeface="Calibri"/>
            </a:endParaRPr>
          </a:p>
          <a:p>
            <a:pPr marL="342900" indent="-342900">
              <a:spcBef>
                <a:spcPts val="0"/>
              </a:spcBef>
              <a:spcAft>
                <a:spcPts val="0"/>
              </a:spcAft>
              <a:buClr>
                <a:srgbClr val="000000"/>
              </a:buClr>
              <a:buSzPts val="2400"/>
              <a:buFont typeface="Arial"/>
              <a:buChar char="•"/>
              <a:defRPr/>
            </a:pPr>
            <a:r>
              <a:rPr lang="en-US" sz="2200" b="1" dirty="0">
                <a:solidFill>
                  <a:srgbClr val="000000"/>
                </a:solidFill>
                <a:latin typeface="Calibri"/>
                <a:ea typeface="Calibri"/>
                <a:cs typeface="Calibri"/>
                <a:sym typeface="Calibri"/>
              </a:rPr>
              <a:t>Through our Wallet Share Project, we have received millions of dollars from existing clients! Money from existing clients is much easier and cheaper to get than finding new clients. </a:t>
            </a:r>
          </a:p>
          <a:p>
            <a:pPr marL="342900" indent="-342900">
              <a:spcBef>
                <a:spcPts val="0"/>
              </a:spcBef>
              <a:spcAft>
                <a:spcPts val="0"/>
              </a:spcAft>
              <a:buClr>
                <a:srgbClr val="000000"/>
              </a:buClr>
              <a:buSzPts val="2400"/>
              <a:buFont typeface="Arial"/>
              <a:buChar char="•"/>
              <a:defRPr/>
            </a:pPr>
            <a:endParaRPr lang="en-US" sz="2200" b="1" dirty="0">
              <a:solidFill>
                <a:srgbClr val="000000"/>
              </a:solidFill>
              <a:latin typeface="Calibri"/>
              <a:ea typeface="Calibri"/>
              <a:cs typeface="Calibri"/>
              <a:sym typeface="Calibri"/>
            </a:endParaRPr>
          </a:p>
          <a:p>
            <a:pPr marL="342900" indent="-342900">
              <a:spcBef>
                <a:spcPts val="0"/>
              </a:spcBef>
              <a:spcAft>
                <a:spcPts val="0"/>
              </a:spcAft>
              <a:buClr>
                <a:srgbClr val="000000"/>
              </a:buClr>
              <a:buSzPts val="2400"/>
              <a:buFont typeface="Arial"/>
              <a:buChar char="•"/>
              <a:defRPr/>
            </a:pPr>
            <a:r>
              <a:rPr lang="en-US" sz="2200" dirty="0">
                <a:solidFill>
                  <a:srgbClr val="000000"/>
                </a:solidFill>
                <a:latin typeface="Calibri"/>
                <a:ea typeface="Calibri"/>
                <a:cs typeface="Calibri"/>
                <a:sym typeface="Calibri"/>
              </a:rPr>
              <a:t>We were initially concerned that clients might feel uncomfortable by our approach. However, when asked, clients expressed gratitude for our proactivity! Everybody wins!</a:t>
            </a:r>
          </a:p>
        </p:txBody>
      </p:sp>
      <p:pic>
        <p:nvPicPr>
          <p:cNvPr id="8" name="Picture 7" descr="A logo with blue triangles&#10;&#10;Description automatically generated">
            <a:extLst>
              <a:ext uri="{FF2B5EF4-FFF2-40B4-BE49-F238E27FC236}">
                <a16:creationId xmlns:a16="http://schemas.microsoft.com/office/drawing/2014/main" id="{EE0F9064-9060-6C01-2C5B-FFB8BEC8080B}"/>
              </a:ext>
            </a:extLst>
          </p:cNvPr>
          <p:cNvPicPr>
            <a:picLocks noChangeAspect="1"/>
          </p:cNvPicPr>
          <p:nvPr/>
        </p:nvPicPr>
        <p:blipFill>
          <a:blip r:embed="rId3"/>
          <a:stretch>
            <a:fillRect/>
          </a:stretch>
        </p:blipFill>
        <p:spPr>
          <a:xfrm>
            <a:off x="0" y="6333120"/>
            <a:ext cx="2804160" cy="524881"/>
          </a:xfrm>
          <a:prstGeom prst="rect">
            <a:avLst/>
          </a:prstGeom>
        </p:spPr>
      </p:pic>
    </p:spTree>
    <p:extLst>
      <p:ext uri="{BB962C8B-B14F-4D97-AF65-F5344CB8AC3E}">
        <p14:creationId xmlns:p14="http://schemas.microsoft.com/office/powerpoint/2010/main" val="3374390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9"/>
          <p:cNvSpPr/>
          <p:nvPr/>
        </p:nvSpPr>
        <p:spPr>
          <a:xfrm>
            <a:off x="1953768" y="304800"/>
            <a:ext cx="8284464" cy="6858000"/>
          </a:xfrm>
          <a:custGeom>
            <a:avLst/>
            <a:gdLst/>
            <a:ahLst/>
            <a:cxnLst/>
            <a:rect l="l" t="t" r="r" b="b"/>
            <a:pathLst>
              <a:path w="8284464" h="6858000" extrusionOk="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44" name="Google Shape;344;p9"/>
          <p:cNvSpPr/>
          <p:nvPr/>
        </p:nvSpPr>
        <p:spPr>
          <a:xfrm>
            <a:off x="2118360" y="304800"/>
            <a:ext cx="7955280" cy="6858000"/>
          </a:xfrm>
          <a:custGeom>
            <a:avLst/>
            <a:gdLst/>
            <a:ahLst/>
            <a:cxnLst/>
            <a:rect l="l" t="t" r="r" b="b"/>
            <a:pathLst>
              <a:path w="7955280" h="6858000" extrusionOk="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45" name="Google Shape;345;p9"/>
          <p:cNvSpPr txBox="1">
            <a:spLocks noGrp="1"/>
          </p:cNvSpPr>
          <p:nvPr>
            <p:ph type="ctrTitle"/>
          </p:nvPr>
        </p:nvSpPr>
        <p:spPr>
          <a:xfrm>
            <a:off x="2028826" y="1335314"/>
            <a:ext cx="8524874" cy="4238172"/>
          </a:xfrm>
          <a:prstGeom prst="rect">
            <a:avLst/>
          </a:prstGeom>
          <a:solidFill>
            <a:schemeClr val="lt1"/>
          </a:solidFill>
          <a:ln>
            <a:noFill/>
          </a:ln>
        </p:spPr>
        <p:txBody>
          <a:bodyPr spcFirstLastPara="1" wrap="square" lIns="91425" tIns="45700" rIns="91425" bIns="45700" anchor="ctr" anchorCtr="0">
            <a:noAutofit/>
          </a:bodyPr>
          <a:lstStyle/>
          <a:p>
            <a:pPr lvl="0" algn="ctr">
              <a:lnSpc>
                <a:spcPct val="90000"/>
              </a:lnSpc>
              <a:buClr>
                <a:srgbClr val="0C0C0C"/>
              </a:buClr>
              <a:buSzPts val="7000"/>
            </a:pPr>
            <a:r>
              <a:rPr lang="en-US" sz="6400" b="1" dirty="0">
                <a:solidFill>
                  <a:srgbClr val="0C0C0C"/>
                </a:solidFill>
                <a:latin typeface="Calibri Light" panose="020F0302020204030204" pitchFamily="34" charset="0"/>
                <a:cs typeface="Calibri Light" panose="020F0302020204030204" pitchFamily="34" charset="0"/>
              </a:rPr>
              <a:t>3. 10 Year-End Tax Planning Strategies</a:t>
            </a:r>
            <a:endParaRPr sz="6400" dirty="0">
              <a:latin typeface="Calibri Light" panose="020F0302020204030204" pitchFamily="34" charset="0"/>
              <a:cs typeface="Calibri Light" panose="020F0302020204030204" pitchFamily="34" charset="0"/>
            </a:endParaRPr>
          </a:p>
        </p:txBody>
      </p:sp>
      <p:sp>
        <p:nvSpPr>
          <p:cNvPr id="3" name="Footer Placeholder 2">
            <a:extLst>
              <a:ext uri="{FF2B5EF4-FFF2-40B4-BE49-F238E27FC236}">
                <a16:creationId xmlns:a16="http://schemas.microsoft.com/office/drawing/2014/main" id="{E1F62741-393F-8501-F21E-D32C0AD0D788}"/>
              </a:ext>
            </a:extLst>
          </p:cNvPr>
          <p:cNvSpPr>
            <a:spLocks noGrp="1"/>
          </p:cNvSpPr>
          <p:nvPr>
            <p:ph type="ftr" idx="11"/>
          </p:nvPr>
        </p:nvSpPr>
        <p:spPr>
          <a:xfrm>
            <a:off x="3686185" y="6459785"/>
            <a:ext cx="4822804" cy="365125"/>
          </a:xfrm>
        </p:spPr>
        <p:txBody>
          <a:bodyPr/>
          <a:lstStyle/>
          <a:p>
            <a:r>
              <a:rPr lang="en-US"/>
              <a:t>Copyright 2022, Taylor Financial Group, LLC | For Financial Professional Use Only</a:t>
            </a:r>
          </a:p>
        </p:txBody>
      </p:sp>
      <p:sp>
        <p:nvSpPr>
          <p:cNvPr id="4" name="Slide Number Placeholder 3">
            <a:extLst>
              <a:ext uri="{FF2B5EF4-FFF2-40B4-BE49-F238E27FC236}">
                <a16:creationId xmlns:a16="http://schemas.microsoft.com/office/drawing/2014/main" id="{CD076C72-27FA-D200-D3C7-F1FC7F3D2D7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spTree>
    <p:extLst>
      <p:ext uri="{BB962C8B-B14F-4D97-AF65-F5344CB8AC3E}">
        <p14:creationId xmlns:p14="http://schemas.microsoft.com/office/powerpoint/2010/main" val="108770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345"/>
                                        </p:tgtEl>
                                        <p:attrNameLst>
                                          <p:attrName>style.visibility</p:attrName>
                                        </p:attrNameLst>
                                      </p:cBhvr>
                                      <p:to>
                                        <p:strVal val="visible"/>
                                      </p:to>
                                    </p:set>
                                    <p:animEffect transition="in" filter="fade">
                                      <p:cBhvr>
                                        <p:cTn id="7" dur="700"/>
                                        <p:tgtEl>
                                          <p:spTgt spid="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9" name="Google Shape;429;p18"/>
          <p:cNvSpPr txBox="1"/>
          <p:nvPr/>
        </p:nvSpPr>
        <p:spPr>
          <a:xfrm>
            <a:off x="1090485" y="1960437"/>
            <a:ext cx="10242399" cy="3385502"/>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000000"/>
              </a:buClr>
              <a:buSzPts val="2300"/>
              <a:buFont typeface="Calibri"/>
              <a:buAutoNum type="arabicPeriod"/>
            </a:pPr>
            <a:r>
              <a:rPr lang="en-US" sz="2300" b="1" i="0" u="none" strike="noStrike" cap="none" dirty="0">
                <a:solidFill>
                  <a:srgbClr val="000000"/>
                </a:solidFill>
                <a:latin typeface="Calibri"/>
                <a:ea typeface="Calibri"/>
                <a:cs typeface="Calibri"/>
                <a:sym typeface="Calibri"/>
              </a:rPr>
              <a:t>Create tax diversification.</a:t>
            </a:r>
            <a:r>
              <a:rPr lang="en-US" sz="2300" b="0" i="0" u="none" strike="noStrike" cap="none" dirty="0">
                <a:solidFill>
                  <a:srgbClr val="000000"/>
                </a:solidFill>
                <a:latin typeface="Calibri"/>
                <a:ea typeface="Calibri"/>
                <a:cs typeface="Calibri"/>
                <a:sym typeface="Calibri"/>
              </a:rPr>
              <a:t> Shift investments from pretax to taxable or Roth accounts so your clients have options when it is time to withdraw monies in retirement.</a:t>
            </a:r>
            <a:endParaRPr sz="2300" b="1" i="0" u="none" strike="noStrike" cap="none" dirty="0">
              <a:solidFill>
                <a:srgbClr val="000000"/>
              </a:solidFill>
              <a:latin typeface="Calibri"/>
              <a:ea typeface="Calibri"/>
              <a:cs typeface="Calibri"/>
              <a:sym typeface="Calibri"/>
            </a:endParaRPr>
          </a:p>
          <a:p>
            <a:pPr marL="457200" marR="0" lvl="0" indent="-457200" algn="l" rtl="0">
              <a:spcBef>
                <a:spcPts val="1800"/>
              </a:spcBef>
              <a:spcAft>
                <a:spcPts val="0"/>
              </a:spcAft>
              <a:buClr>
                <a:srgbClr val="000000"/>
              </a:buClr>
              <a:buSzPts val="2300"/>
              <a:buFont typeface="Calibri"/>
              <a:buAutoNum type="arabicPeriod"/>
            </a:pPr>
            <a:r>
              <a:rPr lang="en-US" sz="2300" b="1" i="0" u="none" strike="noStrike" cap="none" dirty="0">
                <a:solidFill>
                  <a:srgbClr val="000000"/>
                </a:solidFill>
                <a:latin typeface="Calibri"/>
                <a:ea typeface="Calibri"/>
                <a:cs typeface="Calibri"/>
                <a:sym typeface="Calibri"/>
              </a:rPr>
              <a:t>Perform Roth conversions.</a:t>
            </a:r>
            <a:r>
              <a:rPr lang="en-US" sz="2300" b="0" i="0" u="none" strike="noStrike" cap="none" dirty="0">
                <a:solidFill>
                  <a:srgbClr val="000000"/>
                </a:solidFill>
                <a:latin typeface="Calibri"/>
                <a:ea typeface="Calibri"/>
                <a:cs typeface="Calibri"/>
                <a:sym typeface="Calibri"/>
              </a:rPr>
              <a:t> One of the most effective tools, partial or </a:t>
            </a:r>
            <a:r>
              <a:rPr lang="en-US" sz="2300" b="0" i="0" u="none" strike="noStrike" cap="none" dirty="0">
                <a:solidFill>
                  <a:schemeClr val="dk1"/>
                </a:solidFill>
                <a:latin typeface="Calibri"/>
                <a:ea typeface="Calibri"/>
                <a:cs typeface="Calibri"/>
                <a:sym typeface="Calibri"/>
              </a:rPr>
              <a:t>full Roth conversions, are </a:t>
            </a:r>
            <a:r>
              <a:rPr lang="en-US" sz="2300" b="0" i="0" u="none" strike="noStrike" cap="none" dirty="0">
                <a:solidFill>
                  <a:srgbClr val="000000"/>
                </a:solidFill>
                <a:latin typeface="Calibri"/>
                <a:ea typeface="Calibri"/>
                <a:cs typeface="Calibri"/>
                <a:sym typeface="Calibri"/>
              </a:rPr>
              <a:t>used to minimize lifetime taxes and maximize lifetime wealth. </a:t>
            </a:r>
          </a:p>
          <a:p>
            <a:pPr marL="457200" marR="0" lvl="0" indent="-457200" algn="l" rtl="0">
              <a:spcBef>
                <a:spcPts val="1800"/>
              </a:spcBef>
              <a:spcAft>
                <a:spcPts val="0"/>
              </a:spcAft>
              <a:buClr>
                <a:srgbClr val="000000"/>
              </a:buClr>
              <a:buSzPts val="2300"/>
              <a:buFont typeface="Calibri"/>
              <a:buAutoNum type="arabicPeriod"/>
            </a:pPr>
            <a:r>
              <a:rPr lang="en-US" sz="2300" b="1" i="0" u="none" strike="noStrike" cap="none" dirty="0">
                <a:solidFill>
                  <a:srgbClr val="000000"/>
                </a:solidFill>
                <a:latin typeface="Calibri"/>
                <a:ea typeface="Calibri"/>
                <a:cs typeface="Calibri"/>
                <a:sym typeface="Calibri"/>
              </a:rPr>
              <a:t>Asset location </a:t>
            </a:r>
            <a:r>
              <a:rPr lang="en-US" sz="2300" b="1" dirty="0">
                <a:latin typeface="Calibri"/>
                <a:ea typeface="Calibri"/>
                <a:cs typeface="Calibri"/>
                <a:sym typeface="Calibri"/>
              </a:rPr>
              <a:t>i</a:t>
            </a:r>
            <a:r>
              <a:rPr lang="en-US" sz="2300" b="1" i="0" u="none" strike="noStrike" cap="none" dirty="0">
                <a:solidFill>
                  <a:srgbClr val="000000"/>
                </a:solidFill>
                <a:latin typeface="Calibri"/>
                <a:ea typeface="Calibri"/>
                <a:cs typeface="Calibri"/>
                <a:sym typeface="Calibri"/>
              </a:rPr>
              <a:t>s critical.</a:t>
            </a:r>
            <a:r>
              <a:rPr lang="en-US" sz="2300" b="0" i="0" u="none" strike="noStrike" cap="none" dirty="0">
                <a:solidFill>
                  <a:srgbClr val="000000"/>
                </a:solidFill>
                <a:latin typeface="Calibri"/>
                <a:ea typeface="Calibri"/>
                <a:cs typeface="Calibri"/>
                <a:sym typeface="Calibri"/>
              </a:rPr>
              <a:t> Place slower growth or income-yielding investments in tax-deferred accounts and faster growth items into Roth. Buy-and-hold investments go into taxable accounts.</a:t>
            </a:r>
            <a:endParaRPr dirty="0">
              <a:latin typeface="Calibri" panose="020F0502020204030204" pitchFamily="34" charset="0"/>
              <a:cs typeface="Calibri" panose="020F0502020204030204" pitchFamily="34" charset="0"/>
            </a:endParaRPr>
          </a:p>
        </p:txBody>
      </p:sp>
      <p:sp>
        <p:nvSpPr>
          <p:cNvPr id="430" name="Google Shape;430;p18"/>
          <p:cNvSpPr txBox="1">
            <a:spLocks noGrp="1"/>
          </p:cNvSpPr>
          <p:nvPr>
            <p:ph type="title"/>
          </p:nvPr>
        </p:nvSpPr>
        <p:spPr>
          <a:xfrm>
            <a:off x="1205761" y="1059735"/>
            <a:ext cx="10874248" cy="492443"/>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US" sz="3200" b="1" dirty="0"/>
              <a:t>10 Year-End Tax Planning Strategies</a:t>
            </a:r>
            <a:endParaRPr dirty="0"/>
          </a:p>
        </p:txBody>
      </p:sp>
      <p:sp>
        <p:nvSpPr>
          <p:cNvPr id="2" name="Slide Number Placeholder 3">
            <a:extLst>
              <a:ext uri="{FF2B5EF4-FFF2-40B4-BE49-F238E27FC236}">
                <a16:creationId xmlns:a16="http://schemas.microsoft.com/office/drawing/2014/main" id="{4CFA4D80-02C5-27AE-BFEA-7EFDA1A5AFE3}"/>
              </a:ext>
            </a:extLst>
          </p:cNvPr>
          <p:cNvSpPr txBox="1">
            <a:spLocks/>
          </p:cNvSpPr>
          <p:nvPr/>
        </p:nvSpPr>
        <p:spPr>
          <a:xfrm>
            <a:off x="9848504" y="6534439"/>
            <a:ext cx="1312025" cy="153888"/>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888888"/>
              </a:buClr>
              <a:buSzPts val="1400"/>
              <a:buFont typeface="Calibri"/>
              <a:buNone/>
              <a:defRPr sz="10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9pPr>
          </a:lstStyle>
          <a:p>
            <a:fld id="{00000000-1234-1234-1234-123412341234}" type="slidenum">
              <a:rPr lang="en-US" smtClean="0">
                <a:solidFill>
                  <a:schemeClr val="bg1"/>
                </a:solidFill>
              </a:rPr>
              <a:pPr/>
              <a:t>15</a:t>
            </a:fld>
            <a:endParaRPr lang="en-US" dirty="0">
              <a:solidFill>
                <a:schemeClr val="bg1"/>
              </a:solidFill>
            </a:endParaRPr>
          </a:p>
        </p:txBody>
      </p:sp>
      <p:sp>
        <p:nvSpPr>
          <p:cNvPr id="5" name="Footer Placeholder 1">
            <a:extLst>
              <a:ext uri="{FF2B5EF4-FFF2-40B4-BE49-F238E27FC236}">
                <a16:creationId xmlns:a16="http://schemas.microsoft.com/office/drawing/2014/main" id="{4DC1CADF-459C-E78A-A924-0D78529DEDF0}"/>
              </a:ext>
            </a:extLst>
          </p:cNvPr>
          <p:cNvSpPr txBox="1">
            <a:spLocks/>
          </p:cNvSpPr>
          <p:nvPr/>
        </p:nvSpPr>
        <p:spPr>
          <a:xfrm>
            <a:off x="3598255" y="6459785"/>
            <a:ext cx="4995487" cy="365125"/>
          </a:xfrm>
          <a:prstGeom prst="rect">
            <a:avLst/>
          </a:prstGeom>
          <a:noFill/>
          <a:ln>
            <a:noFill/>
          </a:ln>
        </p:spPr>
        <p:txBody>
          <a:bodyPr spcFirstLastPara="1" vert="horz" wrap="square" lIns="91425" tIns="45700" rIns="91425" bIns="45700" rtlCol="0" anchor="ctr" anchorCtr="0">
            <a:noAutofit/>
          </a:bodyPr>
          <a:lstStyle>
            <a:defPPr>
              <a:defRPr lang="en-US"/>
            </a:defPPr>
            <a:lvl1pPr marL="0" lvl="0" algn="ctr" defTabSz="914400" rtl="0" eaLnBrk="1" latinLnBrk="0" hangingPunct="1">
              <a:spcBef>
                <a:spcPts val="0"/>
              </a:spcBef>
              <a:spcAft>
                <a:spcPts val="0"/>
              </a:spcAft>
              <a:buClr>
                <a:srgbClr val="FFFFFF"/>
              </a:buClr>
              <a:buSzPts val="1400"/>
              <a:buFont typeface="Calibri"/>
              <a:buNone/>
              <a:defRPr sz="900" kern="1200" cap="all" baseline="0">
                <a:solidFill>
                  <a:srgbClr val="FFFFFF"/>
                </a:solidFill>
                <a:latin typeface="+mn-lt"/>
                <a:ea typeface="+mn-ea"/>
                <a:cs typeface="+mn-cs"/>
              </a:defRPr>
            </a:lvl1pPr>
            <a:lvl2pPr marL="457200" lvl="1"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2pPr>
            <a:lvl3pPr marL="914400" lvl="2"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3pPr>
            <a:lvl4pPr marL="1371600" lvl="3"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4pPr>
            <a:lvl5pPr marL="1828800" lvl="4"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5pPr>
            <a:lvl6pPr marL="2286000" lvl="5"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6pPr>
            <a:lvl7pPr marL="2743200" lvl="6"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7pPr>
            <a:lvl8pPr marL="3200400" lvl="7"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8pPr>
            <a:lvl9pPr marL="3657600" lvl="8"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9pPr>
          </a:lstStyle>
          <a:p>
            <a:r>
              <a:rPr lang="en-US" dirty="0">
                <a:latin typeface="Calibri" panose="020F0502020204030204"/>
              </a:rPr>
              <a:t>Copyright 2024, Taylor Financial Group, LLC | For Financial Professional Use Only</a:t>
            </a:r>
          </a:p>
        </p:txBody>
      </p:sp>
      <p:pic>
        <p:nvPicPr>
          <p:cNvPr id="6" name="Picture 5" descr="A logo with blue triangles&#10;&#10;Description automatically generated">
            <a:extLst>
              <a:ext uri="{FF2B5EF4-FFF2-40B4-BE49-F238E27FC236}">
                <a16:creationId xmlns:a16="http://schemas.microsoft.com/office/drawing/2014/main" id="{8275B3F0-FE96-E594-8CB5-0BAF93CDD255}"/>
              </a:ext>
            </a:extLst>
          </p:cNvPr>
          <p:cNvPicPr>
            <a:picLocks noChangeAspect="1"/>
          </p:cNvPicPr>
          <p:nvPr/>
        </p:nvPicPr>
        <p:blipFill>
          <a:blip r:embed="rId3"/>
          <a:stretch>
            <a:fillRect/>
          </a:stretch>
        </p:blipFill>
        <p:spPr>
          <a:xfrm>
            <a:off x="0" y="6333120"/>
            <a:ext cx="2804160" cy="52488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7" name="Google Shape;437;p19"/>
          <p:cNvSpPr txBox="1"/>
          <p:nvPr/>
        </p:nvSpPr>
        <p:spPr>
          <a:xfrm>
            <a:off x="585421" y="1856810"/>
            <a:ext cx="11021157" cy="4493497"/>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000000"/>
              </a:buClr>
              <a:buSzPts val="2300"/>
              <a:buFont typeface="Calibri"/>
              <a:buAutoNum type="arabicPeriod" startAt="4"/>
            </a:pPr>
            <a:r>
              <a:rPr lang="en-US" sz="2300" b="1" i="0" u="none" strike="noStrike" cap="none" dirty="0">
                <a:solidFill>
                  <a:srgbClr val="000000"/>
                </a:solidFill>
                <a:latin typeface="Calibri"/>
                <a:ea typeface="Calibri"/>
                <a:cs typeface="Calibri"/>
                <a:sym typeface="Calibri"/>
              </a:rPr>
              <a:t>Consider </a:t>
            </a:r>
            <a:r>
              <a:rPr lang="en-US" sz="2300" b="1" dirty="0">
                <a:latin typeface="Calibri"/>
                <a:ea typeface="Calibri"/>
                <a:cs typeface="Calibri"/>
                <a:sym typeface="Calibri"/>
              </a:rPr>
              <a:t>t</a:t>
            </a:r>
            <a:r>
              <a:rPr lang="en-US" sz="2300" b="1" i="0" u="none" strike="noStrike" cap="none" dirty="0">
                <a:solidFill>
                  <a:srgbClr val="000000"/>
                </a:solidFill>
                <a:latin typeface="Calibri"/>
                <a:ea typeface="Calibri"/>
                <a:cs typeface="Calibri"/>
                <a:sym typeface="Calibri"/>
              </a:rPr>
              <a:t>ax-loss trading and gain harvesting.</a:t>
            </a:r>
            <a:r>
              <a:rPr lang="en-US" sz="2300" b="0" i="0" u="none" strike="noStrike" cap="none" dirty="0">
                <a:solidFill>
                  <a:srgbClr val="000000"/>
                </a:solidFill>
                <a:latin typeface="Calibri"/>
                <a:ea typeface="Calibri"/>
                <a:cs typeface="Calibri"/>
                <a:sym typeface="Calibri"/>
              </a:rPr>
              <a:t> The unsung heroes of tax planning, this is a year-round activity, not just for year-end. Consider tax-loss harvesting during market events or when selling at a gain.</a:t>
            </a:r>
            <a:endParaRPr dirty="0">
              <a:latin typeface="Calibri" panose="020F0502020204030204" pitchFamily="34" charset="0"/>
              <a:cs typeface="Calibri" panose="020F0502020204030204" pitchFamily="34" charset="0"/>
            </a:endParaRPr>
          </a:p>
          <a:p>
            <a:pPr marL="457200" marR="0" lvl="0" indent="-457200" algn="l" rtl="0">
              <a:spcBef>
                <a:spcPts val="600"/>
              </a:spcBef>
              <a:spcAft>
                <a:spcPts val="0"/>
              </a:spcAft>
              <a:buClr>
                <a:srgbClr val="000000"/>
              </a:buClr>
              <a:buSzPts val="2300"/>
              <a:buFont typeface="Calibri"/>
              <a:buAutoNum type="arabicPeriod" startAt="4"/>
            </a:pPr>
            <a:r>
              <a:rPr lang="en-US" sz="2300" b="1" i="0" u="none" strike="noStrike" cap="none" dirty="0">
                <a:solidFill>
                  <a:srgbClr val="000000"/>
                </a:solidFill>
                <a:latin typeface="Calibri"/>
                <a:ea typeface="Calibri"/>
                <a:cs typeface="Calibri"/>
                <a:sym typeface="Calibri"/>
              </a:rPr>
              <a:t>Review benefits plans and strongly consider Roth 401(k)s for all future contributions.</a:t>
            </a:r>
            <a:r>
              <a:rPr lang="en-US" sz="2300" b="0" i="0" u="none" strike="noStrike" cap="none" dirty="0">
                <a:solidFill>
                  <a:srgbClr val="000000"/>
                </a:solidFill>
                <a:latin typeface="Calibri"/>
                <a:ea typeface="Calibri"/>
                <a:cs typeface="Calibri"/>
                <a:sym typeface="Calibri"/>
              </a:rPr>
              <a:t> Employer benefits plans are chock full of nuggets such as Roth 401(k), after-tax accounts, daily conversions of after-tax accounts, student loan payoffs, ESPP, and deferred compensation options, among other attractive options for the investment of monies. </a:t>
            </a:r>
          </a:p>
          <a:p>
            <a:pPr marL="457200" marR="0" lvl="0" indent="-457200" algn="l" rtl="0">
              <a:spcBef>
                <a:spcPts val="600"/>
              </a:spcBef>
              <a:spcAft>
                <a:spcPts val="0"/>
              </a:spcAft>
              <a:buClr>
                <a:srgbClr val="000000"/>
              </a:buClr>
              <a:buSzPts val="2300"/>
              <a:buFont typeface="Calibri"/>
              <a:buAutoNum type="arabicPeriod" startAt="4"/>
            </a:pPr>
            <a:r>
              <a:rPr lang="en-US" sz="2300" b="1" dirty="0">
                <a:latin typeface="Calibri"/>
                <a:ea typeface="Calibri"/>
                <a:cs typeface="Calibri"/>
                <a:sym typeface="Calibri"/>
              </a:rPr>
              <a:t>Maximize retirement plan contributions and examine B</a:t>
            </a:r>
            <a:r>
              <a:rPr lang="en-US" sz="2300" b="1" i="0" u="none" strike="noStrike" cap="none" dirty="0">
                <a:solidFill>
                  <a:srgbClr val="000000"/>
                </a:solidFill>
                <a:latin typeface="Calibri"/>
                <a:ea typeface="Calibri"/>
                <a:cs typeface="Calibri"/>
                <a:sym typeface="Calibri"/>
              </a:rPr>
              <a:t>ackdoor Roth conversions.</a:t>
            </a:r>
            <a:r>
              <a:rPr lang="en-US" sz="2300" b="0" i="0" u="none" strike="noStrike" cap="none" dirty="0">
                <a:solidFill>
                  <a:srgbClr val="000000"/>
                </a:solidFill>
                <a:latin typeface="Calibri"/>
                <a:ea typeface="Calibri"/>
                <a:cs typeface="Calibri"/>
                <a:sym typeface="Calibri"/>
              </a:rPr>
              <a:t> The limit on total employer and employee contributions for 2024 is $69,000 ($76,500 with catch-up).</a:t>
            </a:r>
            <a:r>
              <a:rPr lang="en-US" sz="2300" dirty="0">
                <a:latin typeface="Calibri"/>
                <a:ea typeface="Calibri"/>
                <a:cs typeface="Calibri"/>
                <a:sym typeface="Calibri"/>
              </a:rPr>
              <a:t> </a:t>
            </a:r>
            <a:r>
              <a:rPr lang="en-US" sz="2300" b="0" i="0" u="none" strike="noStrike" cap="none" dirty="0">
                <a:solidFill>
                  <a:srgbClr val="000000"/>
                </a:solidFill>
                <a:latin typeface="Calibri"/>
                <a:ea typeface="Calibri"/>
                <a:cs typeface="Calibri"/>
                <a:sym typeface="Calibri"/>
              </a:rPr>
              <a:t>Up to $8,000 per year into an IRA per person (with catch-up) but be aware of the pro-rata rule (taxes that are due on the conversion amount).</a:t>
            </a:r>
            <a:endParaRPr dirty="0">
              <a:latin typeface="Calibri" panose="020F0502020204030204" pitchFamily="34" charset="0"/>
              <a:cs typeface="Calibri" panose="020F0502020204030204" pitchFamily="34" charset="0"/>
            </a:endParaRPr>
          </a:p>
        </p:txBody>
      </p:sp>
      <p:sp>
        <p:nvSpPr>
          <p:cNvPr id="7" name="Slide Number Placeholder 3">
            <a:extLst>
              <a:ext uri="{FF2B5EF4-FFF2-40B4-BE49-F238E27FC236}">
                <a16:creationId xmlns:a16="http://schemas.microsoft.com/office/drawing/2014/main" id="{8618A54E-FA6F-8858-78C5-43E3AED156C9}"/>
              </a:ext>
            </a:extLst>
          </p:cNvPr>
          <p:cNvSpPr>
            <a:spLocks noGrp="1"/>
          </p:cNvSpPr>
          <p:nvPr>
            <p:ph type="sldNum" idx="12"/>
          </p:nvPr>
        </p:nvSpPr>
        <p:spPr>
          <a:xfrm>
            <a:off x="9910849" y="6534439"/>
            <a:ext cx="1312025" cy="153888"/>
          </a:xfrm>
        </p:spPr>
        <p:txBody>
          <a:bodyPr/>
          <a:lstStyle/>
          <a:p>
            <a:pPr marL="0" lvl="0" indent="0" algn="r" rtl="0">
              <a:spcBef>
                <a:spcPts val="0"/>
              </a:spcBef>
              <a:spcAft>
                <a:spcPts val="0"/>
              </a:spcAft>
              <a:buNone/>
            </a:pPr>
            <a:fld id="{00000000-1234-1234-1234-123412341234}" type="slidenum">
              <a:rPr lang="en-US" smtClean="0">
                <a:solidFill>
                  <a:schemeClr val="bg1"/>
                </a:solidFill>
              </a:rPr>
              <a:t>16</a:t>
            </a:fld>
            <a:endParaRPr lang="en-US" dirty="0">
              <a:solidFill>
                <a:schemeClr val="bg1"/>
              </a:solidFill>
            </a:endParaRPr>
          </a:p>
        </p:txBody>
      </p:sp>
      <p:sp>
        <p:nvSpPr>
          <p:cNvPr id="8" name="Footer Placeholder 1">
            <a:extLst>
              <a:ext uri="{FF2B5EF4-FFF2-40B4-BE49-F238E27FC236}">
                <a16:creationId xmlns:a16="http://schemas.microsoft.com/office/drawing/2014/main" id="{F42049FD-CA29-3E41-882E-974EB2B2D527}"/>
              </a:ext>
            </a:extLst>
          </p:cNvPr>
          <p:cNvSpPr txBox="1">
            <a:spLocks/>
          </p:cNvSpPr>
          <p:nvPr/>
        </p:nvSpPr>
        <p:spPr>
          <a:xfrm>
            <a:off x="3598255" y="6459785"/>
            <a:ext cx="4995487" cy="365125"/>
          </a:xfrm>
          <a:prstGeom prst="rect">
            <a:avLst/>
          </a:prstGeom>
          <a:noFill/>
          <a:ln>
            <a:noFill/>
          </a:ln>
        </p:spPr>
        <p:txBody>
          <a:bodyPr spcFirstLastPara="1" vert="horz" wrap="square" lIns="91425" tIns="45700" rIns="91425" bIns="45700" rtlCol="0" anchor="ctr" anchorCtr="0">
            <a:noAutofit/>
          </a:bodyPr>
          <a:lstStyle>
            <a:defPPr>
              <a:defRPr lang="en-US"/>
            </a:defPPr>
            <a:lvl1pPr marL="0" lvl="0" algn="ctr" defTabSz="914400" rtl="0" eaLnBrk="1" latinLnBrk="0" hangingPunct="1">
              <a:spcBef>
                <a:spcPts val="0"/>
              </a:spcBef>
              <a:spcAft>
                <a:spcPts val="0"/>
              </a:spcAft>
              <a:buClr>
                <a:srgbClr val="FFFFFF"/>
              </a:buClr>
              <a:buSzPts val="1400"/>
              <a:buFont typeface="Calibri"/>
              <a:buNone/>
              <a:defRPr sz="900" kern="1200" cap="all" baseline="0">
                <a:solidFill>
                  <a:srgbClr val="FFFFFF"/>
                </a:solidFill>
                <a:latin typeface="+mn-lt"/>
                <a:ea typeface="+mn-ea"/>
                <a:cs typeface="+mn-cs"/>
              </a:defRPr>
            </a:lvl1pPr>
            <a:lvl2pPr marL="457200" lvl="1"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2pPr>
            <a:lvl3pPr marL="914400" lvl="2"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3pPr>
            <a:lvl4pPr marL="1371600" lvl="3"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4pPr>
            <a:lvl5pPr marL="1828800" lvl="4"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5pPr>
            <a:lvl6pPr marL="2286000" lvl="5"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6pPr>
            <a:lvl7pPr marL="2743200" lvl="6"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7pPr>
            <a:lvl8pPr marL="3200400" lvl="7"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8pPr>
            <a:lvl9pPr marL="3657600" lvl="8"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9pPr>
          </a:lstStyle>
          <a:p>
            <a:r>
              <a:rPr lang="en-US" dirty="0">
                <a:latin typeface="Calibri" panose="020F0502020204030204"/>
              </a:rPr>
              <a:t>Copyright 2024, Taylor Financial Group, LLC | For Financial Professional Use Only</a:t>
            </a:r>
          </a:p>
        </p:txBody>
      </p:sp>
      <p:pic>
        <p:nvPicPr>
          <p:cNvPr id="9" name="Picture 8" descr="A logo with blue triangles&#10;&#10;Description automatically generated">
            <a:extLst>
              <a:ext uri="{FF2B5EF4-FFF2-40B4-BE49-F238E27FC236}">
                <a16:creationId xmlns:a16="http://schemas.microsoft.com/office/drawing/2014/main" id="{83E4489C-86F6-D77C-4594-3992DD4B6D19}"/>
              </a:ext>
            </a:extLst>
          </p:cNvPr>
          <p:cNvPicPr>
            <a:picLocks noChangeAspect="1"/>
          </p:cNvPicPr>
          <p:nvPr/>
        </p:nvPicPr>
        <p:blipFill>
          <a:blip r:embed="rId3"/>
          <a:stretch>
            <a:fillRect/>
          </a:stretch>
        </p:blipFill>
        <p:spPr>
          <a:xfrm>
            <a:off x="0" y="6333120"/>
            <a:ext cx="2804160" cy="524881"/>
          </a:xfrm>
          <a:prstGeom prst="rect">
            <a:avLst/>
          </a:prstGeom>
        </p:spPr>
      </p:pic>
      <p:sp>
        <p:nvSpPr>
          <p:cNvPr id="2" name="Google Shape;430;p18">
            <a:extLst>
              <a:ext uri="{FF2B5EF4-FFF2-40B4-BE49-F238E27FC236}">
                <a16:creationId xmlns:a16="http://schemas.microsoft.com/office/drawing/2014/main" id="{A77A1E68-5BAC-0815-4F16-4D639F1C8F0C}"/>
              </a:ext>
            </a:extLst>
          </p:cNvPr>
          <p:cNvSpPr txBox="1">
            <a:spLocks noGrp="1"/>
          </p:cNvSpPr>
          <p:nvPr>
            <p:ph type="title"/>
          </p:nvPr>
        </p:nvSpPr>
        <p:spPr>
          <a:xfrm>
            <a:off x="1205761" y="1059735"/>
            <a:ext cx="10874248" cy="492443"/>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US" sz="3200" b="1" dirty="0"/>
              <a:t>10 Year-End Tax Planning Strategies</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5" name="Google Shape;445;p20"/>
          <p:cNvSpPr txBox="1"/>
          <p:nvPr/>
        </p:nvSpPr>
        <p:spPr>
          <a:xfrm>
            <a:off x="473503" y="1972573"/>
            <a:ext cx="11515298" cy="4139554"/>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000000"/>
              </a:buClr>
              <a:buSzPts val="2300"/>
              <a:buFont typeface="Calibri"/>
              <a:buAutoNum type="arabicPeriod" startAt="7"/>
            </a:pPr>
            <a:r>
              <a:rPr lang="en-US" sz="2300" b="1" i="0" u="none" strike="noStrike" cap="none" dirty="0">
                <a:solidFill>
                  <a:srgbClr val="000000"/>
                </a:solidFill>
                <a:latin typeface="Calibri"/>
                <a:ea typeface="Calibri"/>
                <a:cs typeface="Calibri"/>
                <a:sym typeface="Calibri"/>
              </a:rPr>
              <a:t>Utilize Health Savings Accounts.</a:t>
            </a:r>
            <a:r>
              <a:rPr lang="en-US" sz="2300" b="0" i="0" u="none" strike="noStrike" cap="none" dirty="0">
                <a:solidFill>
                  <a:srgbClr val="000000"/>
                </a:solidFill>
                <a:latin typeface="Calibri"/>
                <a:ea typeface="Calibri"/>
                <a:cs typeface="Calibri"/>
                <a:sym typeface="Calibri"/>
              </a:rPr>
              <a:t> Invest up to $8,300 if married filing jointly for </a:t>
            </a:r>
            <a:r>
              <a:rPr lang="en-US" sz="2300" b="0" i="0" u="none" strike="noStrike" cap="none" dirty="0">
                <a:solidFill>
                  <a:schemeClr val="dk1"/>
                </a:solidFill>
                <a:latin typeface="Calibri"/>
                <a:ea typeface="Calibri"/>
                <a:cs typeface="Calibri"/>
                <a:sym typeface="Calibri"/>
              </a:rPr>
              <a:t>2024; consider making separate HSAs if you or your spouse is over age 55 or will be at year-end, as this will make you eligible to contribute an additional $1,000 in catch-up contributions to your HSA. </a:t>
            </a:r>
          </a:p>
          <a:p>
            <a:pPr marL="457200" marR="0" lvl="0" indent="-457200" algn="l" rtl="0">
              <a:spcBef>
                <a:spcPts val="0"/>
              </a:spcBef>
              <a:spcAft>
                <a:spcPts val="0"/>
              </a:spcAft>
              <a:buClr>
                <a:srgbClr val="000000"/>
              </a:buClr>
              <a:buSzPts val="2300"/>
              <a:buFont typeface="Calibri"/>
              <a:buAutoNum type="arabicPeriod" startAt="7"/>
            </a:pPr>
            <a:r>
              <a:rPr lang="en-US" sz="2300" b="1" i="0" u="none" strike="noStrike" cap="none" dirty="0">
                <a:solidFill>
                  <a:srgbClr val="000000"/>
                </a:solidFill>
                <a:latin typeface="Calibri"/>
                <a:ea typeface="Calibri"/>
                <a:cs typeface="Calibri"/>
                <a:sym typeface="Calibri"/>
              </a:rPr>
              <a:t>Engage in distribution planning.</a:t>
            </a:r>
            <a:r>
              <a:rPr lang="en-US" sz="2300" b="0" i="0" u="none" strike="noStrike" cap="none" dirty="0">
                <a:solidFill>
                  <a:srgbClr val="000000"/>
                </a:solidFill>
                <a:latin typeface="Calibri"/>
                <a:ea typeface="Calibri"/>
                <a:cs typeface="Calibri"/>
                <a:sym typeface="Calibri"/>
              </a:rPr>
              <a:t> Alter distribution strategy by taking money from tax-deferred accounts in earlier and low tax years, taking advantage of lower tax brackets.</a:t>
            </a:r>
            <a:endParaRPr dirty="0">
              <a:latin typeface="Calibri" panose="020F0502020204030204" pitchFamily="34" charset="0"/>
              <a:cs typeface="Calibri" panose="020F0502020204030204" pitchFamily="34" charset="0"/>
            </a:endParaRPr>
          </a:p>
          <a:p>
            <a:pPr marL="457200" marR="0" lvl="0" indent="-457200" algn="l" rtl="0">
              <a:spcBef>
                <a:spcPts val="600"/>
              </a:spcBef>
              <a:spcAft>
                <a:spcPts val="0"/>
              </a:spcAft>
              <a:buClr>
                <a:srgbClr val="000000"/>
              </a:buClr>
              <a:buSzPts val="2300"/>
              <a:buFont typeface="Calibri"/>
              <a:buAutoNum type="arabicPeriod" startAt="7"/>
            </a:pPr>
            <a:r>
              <a:rPr lang="en-US" sz="2300" b="1" dirty="0">
                <a:latin typeface="Calibri"/>
                <a:ea typeface="Calibri"/>
                <a:cs typeface="Calibri"/>
                <a:sym typeface="Calibri"/>
              </a:rPr>
              <a:t>Appraise </a:t>
            </a:r>
            <a:r>
              <a:rPr lang="en-US" sz="2300" b="1" i="0" u="none" strike="noStrike" cap="none" dirty="0">
                <a:solidFill>
                  <a:srgbClr val="000000"/>
                </a:solidFill>
                <a:latin typeface="Calibri"/>
                <a:ea typeface="Calibri"/>
                <a:cs typeface="Calibri"/>
                <a:sym typeface="Calibri"/>
              </a:rPr>
              <a:t>annuities.</a:t>
            </a:r>
            <a:r>
              <a:rPr lang="en-US" sz="2300" b="0" i="0" u="none" strike="noStrike" cap="none" dirty="0">
                <a:solidFill>
                  <a:srgbClr val="000000"/>
                </a:solidFill>
                <a:latin typeface="Calibri"/>
                <a:ea typeface="Calibri"/>
                <a:cs typeface="Calibri"/>
                <a:sym typeface="Calibri"/>
              </a:rPr>
              <a:t> Annuities are making a comeback due to improved fixed income options plus tax deferral. Consider QLACs.</a:t>
            </a:r>
            <a:endParaRPr dirty="0">
              <a:latin typeface="Calibri" panose="020F0502020204030204" pitchFamily="34" charset="0"/>
              <a:cs typeface="Calibri" panose="020F0502020204030204" pitchFamily="34" charset="0"/>
            </a:endParaRPr>
          </a:p>
          <a:p>
            <a:pPr marL="457200" marR="0" lvl="0" indent="-457200" algn="l" rtl="0">
              <a:spcBef>
                <a:spcPts val="600"/>
              </a:spcBef>
              <a:spcAft>
                <a:spcPts val="0"/>
              </a:spcAft>
              <a:buClr>
                <a:srgbClr val="000000"/>
              </a:buClr>
              <a:buSzPts val="2300"/>
              <a:buFont typeface="Calibri"/>
              <a:buAutoNum type="arabicPeriod" startAt="7"/>
            </a:pPr>
            <a:r>
              <a:rPr lang="en-US" sz="2300" b="1" i="0" u="none" strike="noStrike" cap="none" dirty="0">
                <a:solidFill>
                  <a:srgbClr val="000000"/>
                </a:solidFill>
                <a:latin typeface="Calibri"/>
                <a:ea typeface="Calibri"/>
                <a:cs typeface="Calibri"/>
                <a:sym typeface="Calibri"/>
              </a:rPr>
              <a:t>Estate planning/gifting</a:t>
            </a:r>
            <a:r>
              <a:rPr lang="en-US" sz="2300" b="1" dirty="0">
                <a:latin typeface="Calibri"/>
                <a:ea typeface="Calibri"/>
                <a:cs typeface="Calibri"/>
                <a:sym typeface="Calibri"/>
              </a:rPr>
              <a:t>. </a:t>
            </a:r>
            <a:r>
              <a:rPr lang="en-US" sz="2300" dirty="0">
                <a:latin typeface="Calibri"/>
                <a:ea typeface="Calibri"/>
                <a:cs typeface="Calibri"/>
                <a:sym typeface="Calibri"/>
              </a:rPr>
              <a:t>Use the annual gift tax exclusion of $18,000 ($36,000 for couples) to give assets tax-free. Leverage more aggressive charitable giving and legacy planning before year-end, where appropriate. </a:t>
            </a:r>
            <a:endParaRPr sz="2300" i="0" u="none" strike="noStrike" cap="none" dirty="0">
              <a:solidFill>
                <a:srgbClr val="000000"/>
              </a:solidFill>
              <a:latin typeface="Calibri"/>
              <a:ea typeface="Calibri"/>
              <a:cs typeface="Calibri"/>
              <a:sym typeface="Calibri"/>
            </a:endParaRPr>
          </a:p>
        </p:txBody>
      </p:sp>
      <p:sp>
        <p:nvSpPr>
          <p:cNvPr id="7" name="Slide Number Placeholder 3">
            <a:extLst>
              <a:ext uri="{FF2B5EF4-FFF2-40B4-BE49-F238E27FC236}">
                <a16:creationId xmlns:a16="http://schemas.microsoft.com/office/drawing/2014/main" id="{E0158501-4560-5084-9AB0-71B6EDE397FA}"/>
              </a:ext>
            </a:extLst>
          </p:cNvPr>
          <p:cNvSpPr>
            <a:spLocks noGrp="1"/>
          </p:cNvSpPr>
          <p:nvPr>
            <p:ph type="sldNum" idx="12"/>
          </p:nvPr>
        </p:nvSpPr>
        <p:spPr>
          <a:xfrm>
            <a:off x="9900458" y="6532522"/>
            <a:ext cx="1312025" cy="153888"/>
          </a:xfrm>
        </p:spPr>
        <p:txBody>
          <a:bodyPr/>
          <a:lstStyle/>
          <a:p>
            <a:pPr marL="0" lvl="0" indent="0" algn="r" rtl="0">
              <a:spcBef>
                <a:spcPts val="0"/>
              </a:spcBef>
              <a:spcAft>
                <a:spcPts val="0"/>
              </a:spcAft>
              <a:buNone/>
            </a:pPr>
            <a:fld id="{00000000-1234-1234-1234-123412341234}" type="slidenum">
              <a:rPr lang="en-US" smtClean="0">
                <a:solidFill>
                  <a:schemeClr val="bg1"/>
                </a:solidFill>
              </a:rPr>
              <a:t>17</a:t>
            </a:fld>
            <a:endParaRPr lang="en-US">
              <a:solidFill>
                <a:schemeClr val="bg1"/>
              </a:solidFill>
            </a:endParaRPr>
          </a:p>
        </p:txBody>
      </p:sp>
      <p:sp>
        <p:nvSpPr>
          <p:cNvPr id="8" name="Footer Placeholder 1">
            <a:extLst>
              <a:ext uri="{FF2B5EF4-FFF2-40B4-BE49-F238E27FC236}">
                <a16:creationId xmlns:a16="http://schemas.microsoft.com/office/drawing/2014/main" id="{CE62A35A-D828-358D-FAA9-4F13694FEB4B}"/>
              </a:ext>
            </a:extLst>
          </p:cNvPr>
          <p:cNvSpPr txBox="1">
            <a:spLocks/>
          </p:cNvSpPr>
          <p:nvPr/>
        </p:nvSpPr>
        <p:spPr>
          <a:xfrm>
            <a:off x="3598255" y="6459785"/>
            <a:ext cx="4995487" cy="365125"/>
          </a:xfrm>
          <a:prstGeom prst="rect">
            <a:avLst/>
          </a:prstGeom>
          <a:noFill/>
          <a:ln>
            <a:noFill/>
          </a:ln>
        </p:spPr>
        <p:txBody>
          <a:bodyPr spcFirstLastPara="1" vert="horz" wrap="square" lIns="91425" tIns="45700" rIns="91425" bIns="45700" rtlCol="0" anchor="ctr" anchorCtr="0">
            <a:noAutofit/>
          </a:bodyPr>
          <a:lstStyle>
            <a:defPPr>
              <a:defRPr lang="en-US"/>
            </a:defPPr>
            <a:lvl1pPr marL="0" lvl="0" algn="ctr" defTabSz="914400" rtl="0" eaLnBrk="1" latinLnBrk="0" hangingPunct="1">
              <a:spcBef>
                <a:spcPts val="0"/>
              </a:spcBef>
              <a:spcAft>
                <a:spcPts val="0"/>
              </a:spcAft>
              <a:buClr>
                <a:srgbClr val="FFFFFF"/>
              </a:buClr>
              <a:buSzPts val="1400"/>
              <a:buFont typeface="Calibri"/>
              <a:buNone/>
              <a:defRPr sz="900" kern="1200" cap="all" baseline="0">
                <a:solidFill>
                  <a:srgbClr val="FFFFFF"/>
                </a:solidFill>
                <a:latin typeface="+mn-lt"/>
                <a:ea typeface="+mn-ea"/>
                <a:cs typeface="+mn-cs"/>
              </a:defRPr>
            </a:lvl1pPr>
            <a:lvl2pPr marL="457200" lvl="1"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2pPr>
            <a:lvl3pPr marL="914400" lvl="2"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3pPr>
            <a:lvl4pPr marL="1371600" lvl="3"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4pPr>
            <a:lvl5pPr marL="1828800" lvl="4"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5pPr>
            <a:lvl6pPr marL="2286000" lvl="5"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6pPr>
            <a:lvl7pPr marL="2743200" lvl="6"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7pPr>
            <a:lvl8pPr marL="3200400" lvl="7"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8pPr>
            <a:lvl9pPr marL="3657600" lvl="8"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9pPr>
          </a:lstStyle>
          <a:p>
            <a:r>
              <a:rPr lang="en-US" dirty="0">
                <a:latin typeface="Calibri" panose="020F0502020204030204"/>
              </a:rPr>
              <a:t>Copyright 2024, Taylor Financial Group, LLC | For Financial Professional Use Only</a:t>
            </a:r>
          </a:p>
        </p:txBody>
      </p:sp>
      <p:pic>
        <p:nvPicPr>
          <p:cNvPr id="9" name="Picture 8" descr="A logo with blue triangles&#10;&#10;Description automatically generated">
            <a:extLst>
              <a:ext uri="{FF2B5EF4-FFF2-40B4-BE49-F238E27FC236}">
                <a16:creationId xmlns:a16="http://schemas.microsoft.com/office/drawing/2014/main" id="{A8532E75-37D4-520C-4D21-1181469BDC77}"/>
              </a:ext>
            </a:extLst>
          </p:cNvPr>
          <p:cNvPicPr>
            <a:picLocks noChangeAspect="1"/>
          </p:cNvPicPr>
          <p:nvPr/>
        </p:nvPicPr>
        <p:blipFill>
          <a:blip r:embed="rId3"/>
          <a:stretch>
            <a:fillRect/>
          </a:stretch>
        </p:blipFill>
        <p:spPr>
          <a:xfrm>
            <a:off x="0" y="6333120"/>
            <a:ext cx="2804160" cy="524881"/>
          </a:xfrm>
          <a:prstGeom prst="rect">
            <a:avLst/>
          </a:prstGeom>
        </p:spPr>
      </p:pic>
      <p:sp>
        <p:nvSpPr>
          <p:cNvPr id="4" name="Google Shape;430;p18">
            <a:extLst>
              <a:ext uri="{FF2B5EF4-FFF2-40B4-BE49-F238E27FC236}">
                <a16:creationId xmlns:a16="http://schemas.microsoft.com/office/drawing/2014/main" id="{9E7DC153-18ED-A26E-2F77-3A2A750851D1}"/>
              </a:ext>
            </a:extLst>
          </p:cNvPr>
          <p:cNvSpPr txBox="1">
            <a:spLocks/>
          </p:cNvSpPr>
          <p:nvPr/>
        </p:nvSpPr>
        <p:spPr>
          <a:xfrm>
            <a:off x="1205761" y="1059735"/>
            <a:ext cx="10874248" cy="492443"/>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F3F3F"/>
              </a:buClr>
              <a:buSzPts val="1400"/>
              <a:buFont typeface="Calibri"/>
              <a:buNone/>
              <a:defRPr sz="3200" b="1"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10 </a:t>
            </a:r>
            <a:r>
              <a:rPr lang="en-US" sz="3200" b="1" dirty="0"/>
              <a:t>Year-End</a:t>
            </a:r>
            <a:r>
              <a:rPr lang="en-US" dirty="0"/>
              <a:t> Tax Planning Strategies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9"/>
          <p:cNvSpPr/>
          <p:nvPr/>
        </p:nvSpPr>
        <p:spPr>
          <a:xfrm>
            <a:off x="1953768" y="304800"/>
            <a:ext cx="8284464" cy="6858000"/>
          </a:xfrm>
          <a:custGeom>
            <a:avLst/>
            <a:gdLst/>
            <a:ahLst/>
            <a:cxnLst/>
            <a:rect l="l" t="t" r="r" b="b"/>
            <a:pathLst>
              <a:path w="8284464" h="6858000" extrusionOk="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44" name="Google Shape;344;p9"/>
          <p:cNvSpPr/>
          <p:nvPr/>
        </p:nvSpPr>
        <p:spPr>
          <a:xfrm>
            <a:off x="2118360" y="0"/>
            <a:ext cx="7955280" cy="6858000"/>
          </a:xfrm>
          <a:custGeom>
            <a:avLst/>
            <a:gdLst/>
            <a:ahLst/>
            <a:cxnLst/>
            <a:rect l="l" t="t" r="r" b="b"/>
            <a:pathLst>
              <a:path w="7955280" h="6858000" extrusionOk="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45" name="Google Shape;345;p9"/>
          <p:cNvSpPr txBox="1">
            <a:spLocks noGrp="1"/>
          </p:cNvSpPr>
          <p:nvPr>
            <p:ph type="ctrTitle"/>
          </p:nvPr>
        </p:nvSpPr>
        <p:spPr>
          <a:xfrm>
            <a:off x="1758462" y="1335314"/>
            <a:ext cx="8644361" cy="4238172"/>
          </a:xfrm>
          <a:prstGeom prst="rect">
            <a:avLst/>
          </a:prstGeom>
          <a:solidFill>
            <a:schemeClr val="lt1"/>
          </a:solidFill>
          <a:ln>
            <a:noFill/>
          </a:ln>
        </p:spPr>
        <p:txBody>
          <a:bodyPr spcFirstLastPara="1" wrap="square" lIns="91425" tIns="45700" rIns="91425" bIns="45700" anchor="ctr" anchorCtr="0">
            <a:noAutofit/>
          </a:bodyPr>
          <a:lstStyle/>
          <a:p>
            <a:pPr lvl="0" algn="ctr">
              <a:lnSpc>
                <a:spcPct val="90000"/>
              </a:lnSpc>
              <a:buClr>
                <a:srgbClr val="0C0C0C"/>
              </a:buClr>
              <a:buSzPts val="7000"/>
            </a:pPr>
            <a:r>
              <a:rPr lang="en-US" sz="6400" b="1" dirty="0">
                <a:solidFill>
                  <a:srgbClr val="0C0C0C"/>
                </a:solidFill>
                <a:latin typeface="Calibri Light" panose="020F0302020204030204" pitchFamily="34" charset="0"/>
                <a:cs typeface="Calibri Light" panose="020F0302020204030204" pitchFamily="34" charset="0"/>
              </a:rPr>
              <a:t>4. Tax Shakeup 2025:</a:t>
            </a:r>
            <a:br>
              <a:rPr lang="en-US" sz="6400" b="1" dirty="0">
                <a:solidFill>
                  <a:srgbClr val="0C0C0C"/>
                </a:solidFill>
                <a:latin typeface="Calibri Light" panose="020F0302020204030204" pitchFamily="34" charset="0"/>
                <a:cs typeface="Calibri Light" panose="020F0302020204030204" pitchFamily="34" charset="0"/>
              </a:rPr>
            </a:br>
            <a:r>
              <a:rPr lang="en-US" sz="6400" b="1" dirty="0">
                <a:solidFill>
                  <a:srgbClr val="0C0C0C"/>
                </a:solidFill>
                <a:latin typeface="Calibri Light" panose="020F0302020204030204" pitchFamily="34" charset="0"/>
                <a:cs typeface="Calibri Light" panose="020F0302020204030204" pitchFamily="34" charset="0"/>
              </a:rPr>
              <a:t>Key Changes You Can’t Afford to Miss</a:t>
            </a:r>
            <a:endParaRPr sz="6400" dirty="0">
              <a:latin typeface="Calibri Light" panose="020F0302020204030204" pitchFamily="34" charset="0"/>
              <a:cs typeface="Calibri Light" panose="020F0302020204030204" pitchFamily="34" charset="0"/>
            </a:endParaRPr>
          </a:p>
        </p:txBody>
      </p:sp>
      <p:sp>
        <p:nvSpPr>
          <p:cNvPr id="3" name="Footer Placeholder 2">
            <a:extLst>
              <a:ext uri="{FF2B5EF4-FFF2-40B4-BE49-F238E27FC236}">
                <a16:creationId xmlns:a16="http://schemas.microsoft.com/office/drawing/2014/main" id="{E1F62741-393F-8501-F21E-D32C0AD0D788}"/>
              </a:ext>
            </a:extLst>
          </p:cNvPr>
          <p:cNvSpPr>
            <a:spLocks noGrp="1"/>
          </p:cNvSpPr>
          <p:nvPr>
            <p:ph type="ftr" idx="11"/>
          </p:nvPr>
        </p:nvSpPr>
        <p:spPr>
          <a:xfrm>
            <a:off x="3686185" y="6459785"/>
            <a:ext cx="4822804" cy="365125"/>
          </a:xfrm>
        </p:spPr>
        <p:txBody>
          <a:bodyPr/>
          <a:lstStyle/>
          <a:p>
            <a:r>
              <a:rPr lang="en-US"/>
              <a:t>Copyright 2022, Taylor Financial Group, LLC | For Financial Professional Use Only</a:t>
            </a:r>
          </a:p>
        </p:txBody>
      </p:sp>
      <p:sp>
        <p:nvSpPr>
          <p:cNvPr id="4" name="Slide Number Placeholder 3">
            <a:extLst>
              <a:ext uri="{FF2B5EF4-FFF2-40B4-BE49-F238E27FC236}">
                <a16:creationId xmlns:a16="http://schemas.microsoft.com/office/drawing/2014/main" id="{CD076C72-27FA-D200-D3C7-F1FC7F3D2D7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spTree>
    <p:extLst>
      <p:ext uri="{BB962C8B-B14F-4D97-AF65-F5344CB8AC3E}">
        <p14:creationId xmlns:p14="http://schemas.microsoft.com/office/powerpoint/2010/main" val="382763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345"/>
                                        </p:tgtEl>
                                        <p:attrNameLst>
                                          <p:attrName>style.visibility</p:attrName>
                                        </p:attrNameLst>
                                      </p:cBhvr>
                                      <p:to>
                                        <p:strVal val="visible"/>
                                      </p:to>
                                    </p:set>
                                    <p:animEffect transition="in" filter="fade">
                                      <p:cBhvr>
                                        <p:cTn id="7" dur="700"/>
                                        <p:tgtEl>
                                          <p:spTgt spid="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9"/>
          <p:cNvSpPr/>
          <p:nvPr/>
        </p:nvSpPr>
        <p:spPr>
          <a:xfrm>
            <a:off x="1953768" y="304800"/>
            <a:ext cx="8284464" cy="6858000"/>
          </a:xfrm>
          <a:custGeom>
            <a:avLst/>
            <a:gdLst/>
            <a:ahLst/>
            <a:cxnLst/>
            <a:rect l="l" t="t" r="r" b="b"/>
            <a:pathLst>
              <a:path w="8284464" h="6858000" extrusionOk="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44" name="Google Shape;344;p9"/>
          <p:cNvSpPr/>
          <p:nvPr/>
        </p:nvSpPr>
        <p:spPr>
          <a:xfrm>
            <a:off x="2118360" y="0"/>
            <a:ext cx="7955280" cy="6858000"/>
          </a:xfrm>
          <a:custGeom>
            <a:avLst/>
            <a:gdLst/>
            <a:ahLst/>
            <a:cxnLst/>
            <a:rect l="l" t="t" r="r" b="b"/>
            <a:pathLst>
              <a:path w="7955280" h="6858000" extrusionOk="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45" name="Google Shape;345;p9"/>
          <p:cNvSpPr txBox="1">
            <a:spLocks noGrp="1"/>
          </p:cNvSpPr>
          <p:nvPr>
            <p:ph type="ctrTitle"/>
          </p:nvPr>
        </p:nvSpPr>
        <p:spPr>
          <a:xfrm>
            <a:off x="1758462" y="1335314"/>
            <a:ext cx="8644361" cy="4238172"/>
          </a:xfrm>
          <a:prstGeom prst="rect">
            <a:avLst/>
          </a:prstGeom>
          <a:solidFill>
            <a:schemeClr val="lt1"/>
          </a:solidFill>
          <a:ln>
            <a:noFill/>
          </a:ln>
        </p:spPr>
        <p:txBody>
          <a:bodyPr spcFirstLastPara="1" wrap="square" lIns="91425" tIns="45700" rIns="91425" bIns="45700" anchor="ctr" anchorCtr="0">
            <a:noAutofit/>
          </a:bodyPr>
          <a:lstStyle/>
          <a:p>
            <a:pPr lvl="0" algn="ctr">
              <a:lnSpc>
                <a:spcPct val="90000"/>
              </a:lnSpc>
              <a:buClr>
                <a:srgbClr val="0C0C0C"/>
              </a:buClr>
              <a:buSzPts val="7000"/>
            </a:pPr>
            <a:r>
              <a:rPr lang="en-US" sz="6400" b="1" dirty="0">
                <a:solidFill>
                  <a:srgbClr val="0C0C0C"/>
                </a:solidFill>
                <a:latin typeface="Calibri Light" panose="020F0302020204030204" pitchFamily="34" charset="0"/>
                <a:cs typeface="Calibri Light" panose="020F0302020204030204" pitchFamily="34" charset="0"/>
              </a:rPr>
              <a:t>Inherited IRAs</a:t>
            </a:r>
            <a:endParaRPr sz="6400" dirty="0">
              <a:latin typeface="Calibri Light" panose="020F0302020204030204" pitchFamily="34" charset="0"/>
              <a:cs typeface="Calibri Light" panose="020F0302020204030204" pitchFamily="34" charset="0"/>
            </a:endParaRPr>
          </a:p>
        </p:txBody>
      </p:sp>
      <p:sp>
        <p:nvSpPr>
          <p:cNvPr id="3" name="Footer Placeholder 2">
            <a:extLst>
              <a:ext uri="{FF2B5EF4-FFF2-40B4-BE49-F238E27FC236}">
                <a16:creationId xmlns:a16="http://schemas.microsoft.com/office/drawing/2014/main" id="{E1F62741-393F-8501-F21E-D32C0AD0D788}"/>
              </a:ext>
            </a:extLst>
          </p:cNvPr>
          <p:cNvSpPr>
            <a:spLocks noGrp="1"/>
          </p:cNvSpPr>
          <p:nvPr>
            <p:ph type="ftr" idx="11"/>
          </p:nvPr>
        </p:nvSpPr>
        <p:spPr>
          <a:xfrm>
            <a:off x="3686185" y="6459785"/>
            <a:ext cx="4822804" cy="365125"/>
          </a:xfrm>
        </p:spPr>
        <p:txBody>
          <a:bodyPr/>
          <a:lstStyle/>
          <a:p>
            <a:r>
              <a:rPr lang="en-US"/>
              <a:t>Copyright 2022, Taylor Financial Group, LLC | For Financial Professional Use Only</a:t>
            </a:r>
          </a:p>
        </p:txBody>
      </p:sp>
      <p:sp>
        <p:nvSpPr>
          <p:cNvPr id="4" name="Slide Number Placeholder 3">
            <a:extLst>
              <a:ext uri="{FF2B5EF4-FFF2-40B4-BE49-F238E27FC236}">
                <a16:creationId xmlns:a16="http://schemas.microsoft.com/office/drawing/2014/main" id="{CD076C72-27FA-D200-D3C7-F1FC7F3D2D7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spTree>
    <p:extLst>
      <p:ext uri="{BB962C8B-B14F-4D97-AF65-F5344CB8AC3E}">
        <p14:creationId xmlns:p14="http://schemas.microsoft.com/office/powerpoint/2010/main" val="124208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345"/>
                                        </p:tgtEl>
                                        <p:attrNameLst>
                                          <p:attrName>style.visibility</p:attrName>
                                        </p:attrNameLst>
                                      </p:cBhvr>
                                      <p:to>
                                        <p:strVal val="visible"/>
                                      </p:to>
                                    </p:set>
                                    <p:animEffect transition="in" filter="fade">
                                      <p:cBhvr>
                                        <p:cTn id="7" dur="700"/>
                                        <p:tgtEl>
                                          <p:spTgt spid="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
          <p:cNvSpPr txBox="1">
            <a:spLocks noGrp="1"/>
          </p:cNvSpPr>
          <p:nvPr>
            <p:ph type="title" idx="4294967295"/>
          </p:nvPr>
        </p:nvSpPr>
        <p:spPr>
          <a:xfrm>
            <a:off x="1097279" y="-195997"/>
            <a:ext cx="10666095"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latin typeface="Calibri Light" panose="020F0302020204030204" pitchFamily="34" charset="0"/>
                <a:cs typeface="Calibri Light" panose="020F0302020204030204" pitchFamily="34" charset="0"/>
              </a:rPr>
              <a:t>What Are We Going to Talk About Today?</a:t>
            </a:r>
            <a:endParaRPr dirty="0">
              <a:latin typeface="Calibri Light" panose="020F0302020204030204" pitchFamily="34" charset="0"/>
              <a:cs typeface="Calibri Light" panose="020F0302020204030204" pitchFamily="34" charset="0"/>
            </a:endParaRPr>
          </a:p>
        </p:txBody>
      </p:sp>
      <p:sp>
        <p:nvSpPr>
          <p:cNvPr id="3" name="Slide Number Placeholder 2">
            <a:extLst>
              <a:ext uri="{FF2B5EF4-FFF2-40B4-BE49-F238E27FC236}">
                <a16:creationId xmlns:a16="http://schemas.microsoft.com/office/drawing/2014/main" id="{7B25EF7D-2CC9-43BC-5B51-F2E93222688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
        <p:nvSpPr>
          <p:cNvPr id="4" name="Footer Placeholder 1">
            <a:extLst>
              <a:ext uri="{FF2B5EF4-FFF2-40B4-BE49-F238E27FC236}">
                <a16:creationId xmlns:a16="http://schemas.microsoft.com/office/drawing/2014/main" id="{45E82CB8-3E8D-37D9-0492-47269D70DD70}"/>
              </a:ext>
            </a:extLst>
          </p:cNvPr>
          <p:cNvSpPr txBox="1">
            <a:spLocks/>
          </p:cNvSpPr>
          <p:nvPr/>
        </p:nvSpPr>
        <p:spPr>
          <a:xfrm>
            <a:off x="3686185" y="6459785"/>
            <a:ext cx="4822804" cy="365125"/>
          </a:xfrm>
          <a:prstGeom prst="rect">
            <a:avLst/>
          </a:prstGeom>
          <a:noFill/>
          <a:ln>
            <a:noFill/>
          </a:ln>
        </p:spPr>
        <p:txBody>
          <a:bodyPr spcFirstLastPara="1" vert="horz" wrap="square" lIns="91425" tIns="45700" rIns="91425" bIns="45700" rtlCol="0" anchor="ctr" anchorCtr="0">
            <a:noAutofit/>
          </a:bodyPr>
          <a:lstStyle>
            <a:defPPr>
              <a:defRPr lang="en-US"/>
            </a:defPPr>
            <a:lvl1pPr marL="0" lvl="0" algn="ctr" defTabSz="914400" rtl="0" eaLnBrk="1" latinLnBrk="0" hangingPunct="1">
              <a:spcBef>
                <a:spcPts val="0"/>
              </a:spcBef>
              <a:spcAft>
                <a:spcPts val="0"/>
              </a:spcAft>
              <a:buClr>
                <a:srgbClr val="FFFFFF"/>
              </a:buClr>
              <a:buSzPts val="1400"/>
              <a:buFont typeface="Calibri"/>
              <a:buNone/>
              <a:defRPr sz="900" kern="1200" cap="all" baseline="0">
                <a:solidFill>
                  <a:srgbClr val="FFFFFF"/>
                </a:solidFill>
                <a:latin typeface="+mn-lt"/>
                <a:ea typeface="+mn-ea"/>
                <a:cs typeface="+mn-cs"/>
              </a:defRPr>
            </a:lvl1pPr>
            <a:lvl2pPr marL="457200" lvl="1"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2pPr>
            <a:lvl3pPr marL="914400" lvl="2"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3pPr>
            <a:lvl4pPr marL="1371600" lvl="3"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4pPr>
            <a:lvl5pPr marL="1828800" lvl="4"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5pPr>
            <a:lvl6pPr marL="2286000" lvl="5"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6pPr>
            <a:lvl7pPr marL="2743200" lvl="6"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7pPr>
            <a:lvl8pPr marL="3200400" lvl="7"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8pPr>
            <a:lvl9pPr marL="3657600" lvl="8"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9pPr>
          </a:lstStyle>
          <a:p>
            <a:r>
              <a:rPr lang="en-US" dirty="0">
                <a:latin typeface="Calibri" panose="020F0502020204030204"/>
              </a:rPr>
              <a:t>Copyright 2024, Taylor Financial Group, LLC | For Financial Professional Use Only</a:t>
            </a:r>
          </a:p>
        </p:txBody>
      </p:sp>
      <p:pic>
        <p:nvPicPr>
          <p:cNvPr id="5" name="Picture 4" descr="A logo with blue triangles&#10;&#10;Description automatically generated">
            <a:extLst>
              <a:ext uri="{FF2B5EF4-FFF2-40B4-BE49-F238E27FC236}">
                <a16:creationId xmlns:a16="http://schemas.microsoft.com/office/drawing/2014/main" id="{89522072-5530-4B46-EF2B-C5BA9F98A7E0}"/>
              </a:ext>
            </a:extLst>
          </p:cNvPr>
          <p:cNvPicPr>
            <a:picLocks noChangeAspect="1"/>
          </p:cNvPicPr>
          <p:nvPr/>
        </p:nvPicPr>
        <p:blipFill>
          <a:blip r:embed="rId3"/>
          <a:stretch>
            <a:fillRect/>
          </a:stretch>
        </p:blipFill>
        <p:spPr>
          <a:xfrm>
            <a:off x="0" y="6333120"/>
            <a:ext cx="2804160" cy="524881"/>
          </a:xfrm>
          <a:prstGeom prst="rect">
            <a:avLst/>
          </a:prstGeom>
        </p:spPr>
      </p:pic>
      <p:sp>
        <p:nvSpPr>
          <p:cNvPr id="2" name="Rectangle 1">
            <a:extLst>
              <a:ext uri="{FF2B5EF4-FFF2-40B4-BE49-F238E27FC236}">
                <a16:creationId xmlns:a16="http://schemas.microsoft.com/office/drawing/2014/main" id="{4A378367-E9FA-5133-7FD9-AB572022DC90}"/>
              </a:ext>
            </a:extLst>
          </p:cNvPr>
          <p:cNvSpPr/>
          <p:nvPr/>
        </p:nvSpPr>
        <p:spPr>
          <a:xfrm>
            <a:off x="1097279" y="1591733"/>
            <a:ext cx="10115204" cy="19473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Google Shape;273;p2"/>
          <p:cNvSpPr txBox="1">
            <a:spLocks noGrp="1"/>
          </p:cNvSpPr>
          <p:nvPr>
            <p:ph type="body" idx="1"/>
          </p:nvPr>
        </p:nvSpPr>
        <p:spPr>
          <a:xfrm>
            <a:off x="794650" y="1662034"/>
            <a:ext cx="11086222" cy="4023360"/>
          </a:xfrm>
          <a:prstGeom prst="rect">
            <a:avLst/>
          </a:prstGeom>
          <a:noFill/>
          <a:ln>
            <a:noFill/>
          </a:ln>
        </p:spPr>
        <p:txBody>
          <a:bodyPr spcFirstLastPara="1" wrap="square" lIns="0" tIns="45700" rIns="0" bIns="45700" anchor="t" anchorCtr="0">
            <a:noAutofit/>
          </a:bodyPr>
          <a:lstStyle/>
          <a:p>
            <a:pPr indent="-457200">
              <a:spcBef>
                <a:spcPts val="600"/>
              </a:spcBef>
              <a:spcAft>
                <a:spcPts val="1200"/>
              </a:spcAft>
              <a:buSzPct val="100000"/>
              <a:buFont typeface="Calibri"/>
              <a:buAutoNum type="arabicPeriod"/>
            </a:pPr>
            <a:r>
              <a:rPr lang="en-US" sz="3600" i="1" dirty="0"/>
              <a:t>Tax Report 2.0 – Updated!</a:t>
            </a:r>
          </a:p>
          <a:p>
            <a:pPr indent="-457200">
              <a:spcBef>
                <a:spcPts val="600"/>
              </a:spcBef>
              <a:spcAft>
                <a:spcPts val="1200"/>
              </a:spcAft>
              <a:buSzPct val="100000"/>
              <a:buFont typeface="Calibri"/>
              <a:buAutoNum type="arabicPeriod"/>
            </a:pPr>
            <a:r>
              <a:rPr lang="en-US" sz="3600" i="1" dirty="0"/>
              <a:t>Utilize Tax Returns to Expand Your Wallet Share</a:t>
            </a:r>
          </a:p>
          <a:p>
            <a:pPr indent="-457200">
              <a:spcBef>
                <a:spcPts val="600"/>
              </a:spcBef>
              <a:spcAft>
                <a:spcPts val="1200"/>
              </a:spcAft>
              <a:buSzPct val="100000"/>
              <a:buFont typeface="Calibri"/>
              <a:buAutoNum type="arabicPeriod"/>
            </a:pPr>
            <a:r>
              <a:rPr lang="en-US" sz="3600" i="1" dirty="0"/>
              <a:t>10 Year-End Tax Planning Strategies</a:t>
            </a:r>
          </a:p>
          <a:p>
            <a:pPr indent="-457200">
              <a:spcBef>
                <a:spcPts val="600"/>
              </a:spcBef>
              <a:spcAft>
                <a:spcPts val="1200"/>
              </a:spcAft>
              <a:buSzPct val="100000"/>
              <a:buFont typeface="Calibri"/>
              <a:buAutoNum type="arabicPeriod"/>
            </a:pPr>
            <a:r>
              <a:rPr lang="en-US" sz="3600" i="1" dirty="0"/>
              <a:t>Tax Shakeup 2025: Key Changes You Can’t Afford to Miss</a:t>
            </a:r>
          </a:p>
          <a:p>
            <a:pPr indent="-457200">
              <a:spcBef>
                <a:spcPts val="600"/>
              </a:spcBef>
              <a:spcAft>
                <a:spcPts val="1200"/>
              </a:spcAft>
              <a:buSzPct val="100000"/>
              <a:buFont typeface="Calibri"/>
              <a:buAutoNum type="arabicPeriod"/>
            </a:pPr>
            <a:r>
              <a:rPr lang="en-US" sz="3600" i="1" dirty="0"/>
              <a:t>Bonus Material</a:t>
            </a:r>
          </a:p>
          <a:p>
            <a:pPr indent="-457200">
              <a:spcBef>
                <a:spcPts val="600"/>
              </a:spcBef>
              <a:spcAft>
                <a:spcPts val="1200"/>
              </a:spcAft>
              <a:buSzPct val="100000"/>
              <a:buFont typeface="Calibri"/>
              <a:buAutoNum type="arabicPeriod"/>
            </a:pPr>
            <a:r>
              <a:rPr lang="en-US" sz="3600" i="1" dirty="0"/>
              <a:t>Wrap-Up and Q&amp;A</a:t>
            </a:r>
            <a:endParaRPr sz="3600" i="1" dirty="0"/>
          </a:p>
        </p:txBody>
      </p:sp>
      <p:cxnSp>
        <p:nvCxnSpPr>
          <p:cNvPr id="7" name="Straight Connector 6">
            <a:extLst>
              <a:ext uri="{FF2B5EF4-FFF2-40B4-BE49-F238E27FC236}">
                <a16:creationId xmlns:a16="http://schemas.microsoft.com/office/drawing/2014/main" id="{4AAEEBFB-1B39-FD83-95D1-23B871F0475A}"/>
              </a:ext>
            </a:extLst>
          </p:cNvPr>
          <p:cNvCxnSpPr/>
          <p:nvPr/>
        </p:nvCxnSpPr>
        <p:spPr>
          <a:xfrm>
            <a:off x="1097279" y="1380067"/>
            <a:ext cx="10231121"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16104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F8E7FF-7607-C617-2281-13C086F63AC3}"/>
              </a:ext>
            </a:extLst>
          </p:cNvPr>
          <p:cNvSpPr>
            <a:spLocks noGrp="1"/>
          </p:cNvSpPr>
          <p:nvPr>
            <p:ph type="sldNum" sz="quarter" idx="12"/>
          </p:nvPr>
        </p:nvSpPr>
        <p:spPr/>
        <p:txBody>
          <a:bodyPr/>
          <a:lstStyle/>
          <a:p>
            <a:fld id="{77B15C1E-AB60-40E5-A6B9-EAEFAF12DDAF}" type="slidenum">
              <a:rPr lang="en-US" smtClean="0"/>
              <a:t>20</a:t>
            </a:fld>
            <a:endParaRPr lang="en-US" dirty="0"/>
          </a:p>
        </p:txBody>
      </p:sp>
      <p:sp>
        <p:nvSpPr>
          <p:cNvPr id="2" name="Footer Placeholder 1">
            <a:extLst>
              <a:ext uri="{FF2B5EF4-FFF2-40B4-BE49-F238E27FC236}">
                <a16:creationId xmlns:a16="http://schemas.microsoft.com/office/drawing/2014/main" id="{37CBB10D-FBEF-1FBA-739C-0CDF270C69FD}"/>
              </a:ext>
            </a:extLst>
          </p:cNvPr>
          <p:cNvSpPr txBox="1">
            <a:spLocks/>
          </p:cNvSpPr>
          <p:nvPr/>
        </p:nvSpPr>
        <p:spPr>
          <a:xfrm>
            <a:off x="3598255" y="6459785"/>
            <a:ext cx="4995487" cy="365125"/>
          </a:xfrm>
          <a:prstGeom prst="rect">
            <a:avLst/>
          </a:prstGeom>
          <a:noFill/>
          <a:ln>
            <a:noFill/>
          </a:ln>
        </p:spPr>
        <p:txBody>
          <a:bodyPr spcFirstLastPara="1" vert="horz" wrap="square" lIns="91425" tIns="45700" rIns="91425" bIns="45700" rtlCol="0" anchor="ctr" anchorCtr="0">
            <a:noAutofit/>
          </a:bodyPr>
          <a:lstStyle>
            <a:defPPr>
              <a:defRPr lang="en-US"/>
            </a:defPPr>
            <a:lvl1pPr marL="0" lvl="0" algn="ctr" defTabSz="914400" rtl="0" eaLnBrk="1" latinLnBrk="0" hangingPunct="1">
              <a:spcBef>
                <a:spcPts val="0"/>
              </a:spcBef>
              <a:spcAft>
                <a:spcPts val="0"/>
              </a:spcAft>
              <a:buClr>
                <a:srgbClr val="FFFFFF"/>
              </a:buClr>
              <a:buSzPts val="1400"/>
              <a:buFont typeface="Calibri"/>
              <a:buNone/>
              <a:defRPr sz="900" kern="1200" cap="all" baseline="0">
                <a:solidFill>
                  <a:srgbClr val="FFFFFF"/>
                </a:solidFill>
                <a:latin typeface="+mn-lt"/>
                <a:ea typeface="+mn-ea"/>
                <a:cs typeface="+mn-cs"/>
              </a:defRPr>
            </a:lvl1pPr>
            <a:lvl2pPr marL="457200" lvl="1"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2pPr>
            <a:lvl3pPr marL="914400" lvl="2"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3pPr>
            <a:lvl4pPr marL="1371600" lvl="3"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4pPr>
            <a:lvl5pPr marL="1828800" lvl="4"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5pPr>
            <a:lvl6pPr marL="2286000" lvl="5"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6pPr>
            <a:lvl7pPr marL="2743200" lvl="6"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7pPr>
            <a:lvl8pPr marL="3200400" lvl="7"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8pPr>
            <a:lvl9pPr marL="3657600" lvl="8"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9pPr>
          </a:lstStyle>
          <a:p>
            <a:r>
              <a:rPr lang="en-US" dirty="0">
                <a:latin typeface="Calibri" panose="020F0502020204030204"/>
              </a:rPr>
              <a:t>Copyright 2024, Taylor Financial Group, LLC | For Financial Professional Use Only</a:t>
            </a:r>
          </a:p>
        </p:txBody>
      </p:sp>
      <p:pic>
        <p:nvPicPr>
          <p:cNvPr id="8" name="Picture 7" descr="A logo with blue triangles&#10;&#10;Description automatically generated">
            <a:extLst>
              <a:ext uri="{FF2B5EF4-FFF2-40B4-BE49-F238E27FC236}">
                <a16:creationId xmlns:a16="http://schemas.microsoft.com/office/drawing/2014/main" id="{EE0F9064-9060-6C01-2C5B-FFB8BEC8080B}"/>
              </a:ext>
            </a:extLst>
          </p:cNvPr>
          <p:cNvPicPr>
            <a:picLocks noChangeAspect="1"/>
          </p:cNvPicPr>
          <p:nvPr/>
        </p:nvPicPr>
        <p:blipFill>
          <a:blip r:embed="rId3"/>
          <a:stretch>
            <a:fillRect/>
          </a:stretch>
        </p:blipFill>
        <p:spPr>
          <a:xfrm>
            <a:off x="0" y="6333120"/>
            <a:ext cx="2804160" cy="524881"/>
          </a:xfrm>
          <a:prstGeom prst="rect">
            <a:avLst/>
          </a:prstGeom>
        </p:spPr>
      </p:pic>
      <p:sp>
        <p:nvSpPr>
          <p:cNvPr id="4" name="Title 5">
            <a:extLst>
              <a:ext uri="{FF2B5EF4-FFF2-40B4-BE49-F238E27FC236}">
                <a16:creationId xmlns:a16="http://schemas.microsoft.com/office/drawing/2014/main" id="{927A88C9-E118-BEFA-10BB-A90966B59E49}"/>
              </a:ext>
            </a:extLst>
          </p:cNvPr>
          <p:cNvSpPr txBox="1">
            <a:spLocks/>
          </p:cNvSpPr>
          <p:nvPr/>
        </p:nvSpPr>
        <p:spPr>
          <a:xfrm>
            <a:off x="434845" y="184507"/>
            <a:ext cx="11322301" cy="71922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a:solidFill>
                  <a:schemeClr val="tx1"/>
                </a:solidFill>
                <a:latin typeface="Calibri" panose="020F0502020204030204" pitchFamily="34" charset="0"/>
                <a:cs typeface="Calibri" panose="020F0502020204030204" pitchFamily="34" charset="0"/>
              </a:rPr>
              <a:t>6 Key Points to Remember for Inherited IRAs</a:t>
            </a:r>
          </a:p>
        </p:txBody>
      </p:sp>
      <p:sp>
        <p:nvSpPr>
          <p:cNvPr id="6" name="Google Shape;699;p46">
            <a:extLst>
              <a:ext uri="{FF2B5EF4-FFF2-40B4-BE49-F238E27FC236}">
                <a16:creationId xmlns:a16="http://schemas.microsoft.com/office/drawing/2014/main" id="{84E7AE39-C25B-2AA3-11B0-A19D6EFB1C78}"/>
              </a:ext>
            </a:extLst>
          </p:cNvPr>
          <p:cNvSpPr txBox="1">
            <a:spLocks/>
          </p:cNvSpPr>
          <p:nvPr/>
        </p:nvSpPr>
        <p:spPr>
          <a:xfrm>
            <a:off x="335773" y="884924"/>
            <a:ext cx="11520446" cy="5632271"/>
          </a:xfrm>
          <a:prstGeom prst="rect">
            <a:avLst/>
          </a:prstGeom>
          <a:noFill/>
          <a:ln>
            <a:noFill/>
          </a:ln>
        </p:spPr>
        <p:txBody>
          <a:bodyPr spcFirstLastPara="1" wrap="square" lIns="91425" tIns="45700" rIns="91425" bIns="45700" anchor="t" anchorCtr="0">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spcBef>
                <a:spcPts val="0"/>
              </a:spcBef>
              <a:spcAft>
                <a:spcPts val="0"/>
              </a:spcAft>
              <a:buClr>
                <a:srgbClr val="000000"/>
              </a:buClr>
              <a:buFont typeface="+mj-lt"/>
              <a:buAutoNum type="arabicPeriod"/>
            </a:pPr>
            <a:r>
              <a:rPr lang="en-US" dirty="0">
                <a:solidFill>
                  <a:srgbClr val="000000"/>
                </a:solidFill>
                <a:latin typeface="Calibri"/>
                <a:ea typeface="Calibri"/>
                <a:cs typeface="Calibri"/>
                <a:sym typeface="Calibri"/>
              </a:rPr>
              <a:t>The SECURE Act of 2019 introduced the 10-year rule for non-eligible beneficiaries of inherited IRAs, requiring complete depletion within 10 years of the original owner's death. Those beneficiaries are thrust into a higher tax bracket while they’re already in their peak earning years, instead of the lifetime “stretch” that was previously allowed. </a:t>
            </a:r>
          </a:p>
          <a:p>
            <a:pPr marL="457200" indent="-457200">
              <a:spcBef>
                <a:spcPts val="0"/>
              </a:spcBef>
              <a:spcAft>
                <a:spcPts val="0"/>
              </a:spcAft>
              <a:buClr>
                <a:srgbClr val="000000"/>
              </a:buClr>
              <a:buFont typeface="+mj-lt"/>
              <a:buAutoNum type="arabicPeriod"/>
            </a:pPr>
            <a:endParaRPr lang="en-US" sz="1000" dirty="0">
              <a:solidFill>
                <a:srgbClr val="000000"/>
              </a:solidFill>
              <a:latin typeface="Calibri"/>
              <a:ea typeface="Calibri"/>
              <a:cs typeface="Calibri"/>
              <a:sym typeface="Calibri"/>
            </a:endParaRPr>
          </a:p>
          <a:p>
            <a:pPr marL="457200" indent="-457200">
              <a:spcBef>
                <a:spcPts val="0"/>
              </a:spcBef>
              <a:spcAft>
                <a:spcPts val="0"/>
              </a:spcAft>
              <a:buClr>
                <a:srgbClr val="000000"/>
              </a:buClr>
              <a:buSzPts val="2400"/>
              <a:buFont typeface="+mj-lt"/>
              <a:buAutoNum type="arabicPeriod"/>
            </a:pPr>
            <a:r>
              <a:rPr lang="en-US" dirty="0">
                <a:solidFill>
                  <a:srgbClr val="000000"/>
                </a:solidFill>
                <a:latin typeface="Calibri"/>
                <a:ea typeface="Calibri"/>
                <a:cs typeface="Calibri"/>
                <a:sym typeface="Calibri"/>
              </a:rPr>
              <a:t>To be clear, the inherited IRA still must be completely drawn down by the end of the 10th year. But now, most non-spouse beneficiaries must take RMDs AND make sure the account is $0 by the end of the 10th year.</a:t>
            </a:r>
          </a:p>
          <a:p>
            <a:pPr marL="457200" indent="-457200">
              <a:spcBef>
                <a:spcPts val="0"/>
              </a:spcBef>
              <a:spcAft>
                <a:spcPts val="0"/>
              </a:spcAft>
              <a:buClr>
                <a:srgbClr val="000000"/>
              </a:buClr>
              <a:buSzPts val="2400"/>
              <a:buFont typeface="+mj-lt"/>
              <a:buAutoNum type="arabicPeriod"/>
            </a:pPr>
            <a:endParaRPr lang="en-US" sz="1000" dirty="0">
              <a:solidFill>
                <a:srgbClr val="000000"/>
              </a:solidFill>
              <a:latin typeface="Calibri"/>
              <a:ea typeface="Calibri"/>
              <a:cs typeface="Calibri"/>
              <a:sym typeface="Calibri"/>
            </a:endParaRPr>
          </a:p>
          <a:p>
            <a:pPr marL="457200" indent="-457200">
              <a:spcBef>
                <a:spcPts val="0"/>
              </a:spcBef>
              <a:spcAft>
                <a:spcPts val="0"/>
              </a:spcAft>
              <a:buClr>
                <a:srgbClr val="000000"/>
              </a:buClr>
              <a:buSzPts val="2400"/>
              <a:buFont typeface="+mj-lt"/>
              <a:buAutoNum type="arabicPeriod"/>
            </a:pPr>
            <a:r>
              <a:rPr lang="en-US" dirty="0">
                <a:solidFill>
                  <a:srgbClr val="000000"/>
                </a:solidFill>
                <a:latin typeface="Calibri"/>
                <a:ea typeface="Calibri"/>
                <a:cs typeface="Calibri"/>
                <a:sym typeface="Calibri"/>
              </a:rPr>
              <a:t>The 10-year distribution rule (now including annual RMDs per the recent IRS guidance) is only for non-spouse beneficiaries, like children, siblings, friends, etc., and when the deceased was over the age of 73 and already taking RMDs at the time of death.</a:t>
            </a:r>
          </a:p>
          <a:p>
            <a:pPr marL="457200" indent="-457200">
              <a:spcBef>
                <a:spcPts val="0"/>
              </a:spcBef>
              <a:spcAft>
                <a:spcPts val="0"/>
              </a:spcAft>
              <a:buClr>
                <a:srgbClr val="000000"/>
              </a:buClr>
              <a:buSzPts val="2400"/>
              <a:buFont typeface="+mj-lt"/>
              <a:buAutoNum type="arabicPeriod"/>
            </a:pPr>
            <a:endParaRPr lang="en-US" sz="1000" dirty="0">
              <a:solidFill>
                <a:srgbClr val="000000"/>
              </a:solidFill>
              <a:latin typeface="Calibri"/>
              <a:ea typeface="Calibri"/>
              <a:cs typeface="Calibri"/>
              <a:sym typeface="Calibri"/>
            </a:endParaRPr>
          </a:p>
          <a:p>
            <a:pPr marL="457200" indent="-457200">
              <a:spcBef>
                <a:spcPts val="0"/>
              </a:spcBef>
              <a:spcAft>
                <a:spcPts val="0"/>
              </a:spcAft>
              <a:buClr>
                <a:srgbClr val="000000"/>
              </a:buClr>
              <a:buSzPts val="2400"/>
              <a:buFont typeface="+mj-lt"/>
              <a:buAutoNum type="arabicPeriod"/>
            </a:pPr>
            <a:r>
              <a:rPr lang="en-US" dirty="0">
                <a:solidFill>
                  <a:srgbClr val="000000"/>
                </a:solidFill>
                <a:latin typeface="Calibri"/>
                <a:ea typeface="Calibri"/>
                <a:cs typeface="Calibri"/>
                <a:sym typeface="Calibri"/>
              </a:rPr>
              <a:t>The IRS has excused missed RMDs for years 2021-2024 due to initial confusion about the requirements. However, distributions must begin in 2025, and the 10-year window is not being reset.</a:t>
            </a:r>
          </a:p>
          <a:p>
            <a:pPr marL="457200" indent="-457200">
              <a:spcBef>
                <a:spcPts val="0"/>
              </a:spcBef>
              <a:spcAft>
                <a:spcPts val="0"/>
              </a:spcAft>
              <a:buClr>
                <a:srgbClr val="000000"/>
              </a:buClr>
              <a:buSzPts val="2400"/>
              <a:buFont typeface="+mj-lt"/>
              <a:buAutoNum type="arabicPeriod"/>
            </a:pPr>
            <a:endParaRPr lang="en-US" sz="1000" dirty="0">
              <a:solidFill>
                <a:srgbClr val="000000"/>
              </a:solidFill>
              <a:latin typeface="Calibri"/>
              <a:ea typeface="Calibri"/>
              <a:cs typeface="Calibri"/>
              <a:sym typeface="Calibri"/>
            </a:endParaRPr>
          </a:p>
          <a:p>
            <a:pPr marL="457200" indent="-457200">
              <a:spcBef>
                <a:spcPts val="0"/>
              </a:spcBef>
              <a:spcAft>
                <a:spcPts val="0"/>
              </a:spcAft>
              <a:buClr>
                <a:srgbClr val="000000"/>
              </a:buClr>
              <a:buSzPts val="2400"/>
              <a:buFont typeface="+mj-lt"/>
              <a:buAutoNum type="arabicPeriod"/>
            </a:pPr>
            <a:r>
              <a:rPr lang="en-US" dirty="0">
                <a:solidFill>
                  <a:srgbClr val="000000"/>
                </a:solidFill>
                <a:latin typeface="Calibri"/>
                <a:ea typeface="Calibri"/>
                <a:cs typeface="Calibri"/>
                <a:sym typeface="Calibri"/>
              </a:rPr>
              <a:t>RMDs are calculated based on the younger of the beneficiary's age or the owner's age at their birthday in the year of death, effectively using the beneficiary's single life expectancy table.</a:t>
            </a:r>
          </a:p>
          <a:p>
            <a:pPr marL="457200" indent="-457200">
              <a:spcBef>
                <a:spcPts val="0"/>
              </a:spcBef>
              <a:spcAft>
                <a:spcPts val="0"/>
              </a:spcAft>
              <a:buClr>
                <a:srgbClr val="000000"/>
              </a:buClr>
              <a:buSzPts val="2400"/>
              <a:buFont typeface="+mj-lt"/>
              <a:buAutoNum type="arabicPeriod"/>
            </a:pPr>
            <a:endParaRPr lang="en-US" sz="1000" dirty="0">
              <a:solidFill>
                <a:srgbClr val="000000"/>
              </a:solidFill>
              <a:latin typeface="Calibri"/>
              <a:ea typeface="Calibri"/>
              <a:cs typeface="Calibri"/>
              <a:sym typeface="Calibri"/>
            </a:endParaRPr>
          </a:p>
          <a:p>
            <a:pPr marL="457200" indent="-457200">
              <a:spcBef>
                <a:spcPts val="0"/>
              </a:spcBef>
              <a:spcAft>
                <a:spcPts val="0"/>
              </a:spcAft>
              <a:buClr>
                <a:srgbClr val="000000"/>
              </a:buClr>
              <a:buSzPts val="2400"/>
              <a:buFont typeface="+mj-lt"/>
              <a:buAutoNum type="arabicPeriod"/>
            </a:pPr>
            <a:r>
              <a:rPr lang="en-US" dirty="0">
                <a:solidFill>
                  <a:srgbClr val="000000"/>
                </a:solidFill>
                <a:latin typeface="Calibri"/>
                <a:ea typeface="Calibri"/>
                <a:cs typeface="Calibri"/>
                <a:sym typeface="Calibri"/>
              </a:rPr>
              <a:t>The 10-year rule does not apply to inherited Roth IRAs, as Roth IRAs do not have RMDs. For traditional IRAs, the year of the original owner's death is considered "Year 0", and the account must be fully depleted by the end of the 10th year following death.</a:t>
            </a:r>
          </a:p>
        </p:txBody>
      </p:sp>
    </p:spTree>
    <p:extLst>
      <p:ext uri="{BB962C8B-B14F-4D97-AF65-F5344CB8AC3E}">
        <p14:creationId xmlns:p14="http://schemas.microsoft.com/office/powerpoint/2010/main" val="1730714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9"/>
          <p:cNvSpPr/>
          <p:nvPr/>
        </p:nvSpPr>
        <p:spPr>
          <a:xfrm>
            <a:off x="1953768" y="304800"/>
            <a:ext cx="8284464" cy="6858000"/>
          </a:xfrm>
          <a:custGeom>
            <a:avLst/>
            <a:gdLst/>
            <a:ahLst/>
            <a:cxnLst/>
            <a:rect l="l" t="t" r="r" b="b"/>
            <a:pathLst>
              <a:path w="8284464" h="6858000" extrusionOk="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44" name="Google Shape;344;p9"/>
          <p:cNvSpPr/>
          <p:nvPr/>
        </p:nvSpPr>
        <p:spPr>
          <a:xfrm>
            <a:off x="2118360" y="0"/>
            <a:ext cx="7955280" cy="6858000"/>
          </a:xfrm>
          <a:custGeom>
            <a:avLst/>
            <a:gdLst/>
            <a:ahLst/>
            <a:cxnLst/>
            <a:rect l="l" t="t" r="r" b="b"/>
            <a:pathLst>
              <a:path w="7955280" h="6858000" extrusionOk="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45" name="Google Shape;345;p9"/>
          <p:cNvSpPr txBox="1">
            <a:spLocks noGrp="1"/>
          </p:cNvSpPr>
          <p:nvPr>
            <p:ph type="ctrTitle"/>
          </p:nvPr>
        </p:nvSpPr>
        <p:spPr>
          <a:xfrm>
            <a:off x="1758462" y="1335314"/>
            <a:ext cx="8644361" cy="4238172"/>
          </a:xfrm>
          <a:prstGeom prst="rect">
            <a:avLst/>
          </a:prstGeom>
          <a:solidFill>
            <a:schemeClr val="lt1"/>
          </a:solidFill>
          <a:ln>
            <a:noFill/>
          </a:ln>
        </p:spPr>
        <p:txBody>
          <a:bodyPr spcFirstLastPara="1" wrap="square" lIns="91425" tIns="45700" rIns="91425" bIns="45700" anchor="ctr" anchorCtr="0">
            <a:noAutofit/>
          </a:bodyPr>
          <a:lstStyle/>
          <a:p>
            <a:pPr lvl="0" algn="ctr">
              <a:lnSpc>
                <a:spcPct val="90000"/>
              </a:lnSpc>
              <a:buClr>
                <a:srgbClr val="0C0C0C"/>
              </a:buClr>
              <a:buSzPts val="7000"/>
            </a:pPr>
            <a:r>
              <a:rPr lang="en-US" sz="6400" b="1" dirty="0">
                <a:solidFill>
                  <a:srgbClr val="0C0C0C"/>
                </a:solidFill>
                <a:latin typeface="Calibri Light" panose="020F0302020204030204" pitchFamily="34" charset="0"/>
                <a:cs typeface="Calibri Light" panose="020F0302020204030204" pitchFamily="34" charset="0"/>
              </a:rPr>
              <a:t>SECURE Act 2.0</a:t>
            </a:r>
            <a:endParaRPr sz="6400" dirty="0">
              <a:latin typeface="Calibri Light" panose="020F0302020204030204" pitchFamily="34" charset="0"/>
              <a:cs typeface="Calibri Light" panose="020F0302020204030204" pitchFamily="34" charset="0"/>
            </a:endParaRPr>
          </a:p>
        </p:txBody>
      </p:sp>
      <p:sp>
        <p:nvSpPr>
          <p:cNvPr id="3" name="Footer Placeholder 2">
            <a:extLst>
              <a:ext uri="{FF2B5EF4-FFF2-40B4-BE49-F238E27FC236}">
                <a16:creationId xmlns:a16="http://schemas.microsoft.com/office/drawing/2014/main" id="{E1F62741-393F-8501-F21E-D32C0AD0D788}"/>
              </a:ext>
            </a:extLst>
          </p:cNvPr>
          <p:cNvSpPr>
            <a:spLocks noGrp="1"/>
          </p:cNvSpPr>
          <p:nvPr>
            <p:ph type="ftr" idx="11"/>
          </p:nvPr>
        </p:nvSpPr>
        <p:spPr>
          <a:xfrm>
            <a:off x="3686185" y="6459785"/>
            <a:ext cx="4822804" cy="365125"/>
          </a:xfrm>
        </p:spPr>
        <p:txBody>
          <a:bodyPr/>
          <a:lstStyle/>
          <a:p>
            <a:r>
              <a:rPr lang="en-US"/>
              <a:t>Copyright 2022, Taylor Financial Group, LLC | For Financial Professional Use Only</a:t>
            </a:r>
          </a:p>
        </p:txBody>
      </p:sp>
      <p:sp>
        <p:nvSpPr>
          <p:cNvPr id="4" name="Slide Number Placeholder 3">
            <a:extLst>
              <a:ext uri="{FF2B5EF4-FFF2-40B4-BE49-F238E27FC236}">
                <a16:creationId xmlns:a16="http://schemas.microsoft.com/office/drawing/2014/main" id="{CD076C72-27FA-D200-D3C7-F1FC7F3D2D7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spTree>
    <p:extLst>
      <p:ext uri="{BB962C8B-B14F-4D97-AF65-F5344CB8AC3E}">
        <p14:creationId xmlns:p14="http://schemas.microsoft.com/office/powerpoint/2010/main" val="385353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345"/>
                                        </p:tgtEl>
                                        <p:attrNameLst>
                                          <p:attrName>style.visibility</p:attrName>
                                        </p:attrNameLst>
                                      </p:cBhvr>
                                      <p:to>
                                        <p:strVal val="visible"/>
                                      </p:to>
                                    </p:set>
                                    <p:animEffect transition="in" filter="fade">
                                      <p:cBhvr>
                                        <p:cTn id="7" dur="700"/>
                                        <p:tgtEl>
                                          <p:spTgt spid="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F8E7FF-7607-C617-2281-13C086F63AC3}"/>
              </a:ext>
            </a:extLst>
          </p:cNvPr>
          <p:cNvSpPr>
            <a:spLocks noGrp="1"/>
          </p:cNvSpPr>
          <p:nvPr>
            <p:ph type="sldNum" sz="quarter" idx="12"/>
          </p:nvPr>
        </p:nvSpPr>
        <p:spPr/>
        <p:txBody>
          <a:bodyPr/>
          <a:lstStyle/>
          <a:p>
            <a:fld id="{77B15C1E-AB60-40E5-A6B9-EAEFAF12DDAF}" type="slidenum">
              <a:rPr lang="en-US" smtClean="0"/>
              <a:t>22</a:t>
            </a:fld>
            <a:endParaRPr lang="en-US"/>
          </a:p>
        </p:txBody>
      </p:sp>
      <p:sp>
        <p:nvSpPr>
          <p:cNvPr id="2" name="Footer Placeholder 1">
            <a:extLst>
              <a:ext uri="{FF2B5EF4-FFF2-40B4-BE49-F238E27FC236}">
                <a16:creationId xmlns:a16="http://schemas.microsoft.com/office/drawing/2014/main" id="{37CBB10D-FBEF-1FBA-739C-0CDF270C69FD}"/>
              </a:ext>
            </a:extLst>
          </p:cNvPr>
          <p:cNvSpPr txBox="1">
            <a:spLocks/>
          </p:cNvSpPr>
          <p:nvPr/>
        </p:nvSpPr>
        <p:spPr>
          <a:xfrm>
            <a:off x="3598255" y="6459785"/>
            <a:ext cx="4995487" cy="365125"/>
          </a:xfrm>
          <a:prstGeom prst="rect">
            <a:avLst/>
          </a:prstGeom>
          <a:noFill/>
          <a:ln>
            <a:noFill/>
          </a:ln>
        </p:spPr>
        <p:txBody>
          <a:bodyPr spcFirstLastPara="1" vert="horz" wrap="square" lIns="91425" tIns="45700" rIns="91425" bIns="45700" rtlCol="0" anchor="ctr" anchorCtr="0">
            <a:noAutofit/>
          </a:bodyPr>
          <a:lstStyle>
            <a:defPPr>
              <a:defRPr lang="en-US"/>
            </a:defPPr>
            <a:lvl1pPr marL="0" lvl="0" algn="ctr" defTabSz="914400" rtl="0" eaLnBrk="1" latinLnBrk="0" hangingPunct="1">
              <a:spcBef>
                <a:spcPts val="0"/>
              </a:spcBef>
              <a:spcAft>
                <a:spcPts val="0"/>
              </a:spcAft>
              <a:buClr>
                <a:srgbClr val="FFFFFF"/>
              </a:buClr>
              <a:buSzPts val="1400"/>
              <a:buFont typeface="Calibri"/>
              <a:buNone/>
              <a:defRPr sz="900" kern="1200" cap="all" baseline="0">
                <a:solidFill>
                  <a:srgbClr val="FFFFFF"/>
                </a:solidFill>
                <a:latin typeface="+mn-lt"/>
                <a:ea typeface="+mn-ea"/>
                <a:cs typeface="+mn-cs"/>
              </a:defRPr>
            </a:lvl1pPr>
            <a:lvl2pPr marL="457200" lvl="1"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2pPr>
            <a:lvl3pPr marL="914400" lvl="2"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3pPr>
            <a:lvl4pPr marL="1371600" lvl="3"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4pPr>
            <a:lvl5pPr marL="1828800" lvl="4"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5pPr>
            <a:lvl6pPr marL="2286000" lvl="5"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6pPr>
            <a:lvl7pPr marL="2743200" lvl="6"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7pPr>
            <a:lvl8pPr marL="3200400" lvl="7"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8pPr>
            <a:lvl9pPr marL="3657600" lvl="8"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9pPr>
          </a:lstStyle>
          <a:p>
            <a:r>
              <a:rPr lang="en-US" dirty="0">
                <a:latin typeface="Calibri" panose="020F0502020204030204"/>
              </a:rPr>
              <a:t>Copyright 2024, Taylor Financial Group, LLC | For Financial Professional Use Only</a:t>
            </a:r>
          </a:p>
        </p:txBody>
      </p:sp>
      <p:pic>
        <p:nvPicPr>
          <p:cNvPr id="8" name="Picture 7" descr="A logo with blue triangles&#10;&#10;Description automatically generated">
            <a:extLst>
              <a:ext uri="{FF2B5EF4-FFF2-40B4-BE49-F238E27FC236}">
                <a16:creationId xmlns:a16="http://schemas.microsoft.com/office/drawing/2014/main" id="{EE0F9064-9060-6C01-2C5B-FFB8BEC8080B}"/>
              </a:ext>
            </a:extLst>
          </p:cNvPr>
          <p:cNvPicPr>
            <a:picLocks noChangeAspect="1"/>
          </p:cNvPicPr>
          <p:nvPr/>
        </p:nvPicPr>
        <p:blipFill>
          <a:blip r:embed="rId3"/>
          <a:stretch>
            <a:fillRect/>
          </a:stretch>
        </p:blipFill>
        <p:spPr>
          <a:xfrm>
            <a:off x="0" y="6333120"/>
            <a:ext cx="2804160" cy="524881"/>
          </a:xfrm>
          <a:prstGeom prst="rect">
            <a:avLst/>
          </a:prstGeom>
        </p:spPr>
      </p:pic>
      <p:sp>
        <p:nvSpPr>
          <p:cNvPr id="4" name="Title 5">
            <a:extLst>
              <a:ext uri="{FF2B5EF4-FFF2-40B4-BE49-F238E27FC236}">
                <a16:creationId xmlns:a16="http://schemas.microsoft.com/office/drawing/2014/main" id="{927A88C9-E118-BEFA-10BB-A90966B59E49}"/>
              </a:ext>
            </a:extLst>
          </p:cNvPr>
          <p:cNvSpPr txBox="1">
            <a:spLocks/>
          </p:cNvSpPr>
          <p:nvPr/>
        </p:nvSpPr>
        <p:spPr>
          <a:xfrm>
            <a:off x="434846" y="322685"/>
            <a:ext cx="11322301" cy="71922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a:solidFill>
                  <a:schemeClr val="tx1"/>
                </a:solidFill>
                <a:latin typeface="Calibri" panose="020F0502020204030204" pitchFamily="34" charset="0"/>
                <a:cs typeface="Calibri" panose="020F0502020204030204" pitchFamily="34" charset="0"/>
              </a:rPr>
              <a:t>SECURE Act 2.0 Expands 401(k) Automatic Enrollment</a:t>
            </a:r>
          </a:p>
        </p:txBody>
      </p:sp>
      <p:sp>
        <p:nvSpPr>
          <p:cNvPr id="6" name="Google Shape;699;p46">
            <a:extLst>
              <a:ext uri="{FF2B5EF4-FFF2-40B4-BE49-F238E27FC236}">
                <a16:creationId xmlns:a16="http://schemas.microsoft.com/office/drawing/2014/main" id="{84E7AE39-C25B-2AA3-11B0-A19D6EFB1C78}"/>
              </a:ext>
            </a:extLst>
          </p:cNvPr>
          <p:cNvSpPr txBox="1">
            <a:spLocks/>
          </p:cNvSpPr>
          <p:nvPr/>
        </p:nvSpPr>
        <p:spPr>
          <a:xfrm>
            <a:off x="434846" y="1403645"/>
            <a:ext cx="11436070" cy="4081077"/>
          </a:xfrm>
          <a:prstGeom prst="rect">
            <a:avLst/>
          </a:prstGeom>
          <a:noFill/>
          <a:ln>
            <a:noFill/>
          </a:ln>
        </p:spPr>
        <p:txBody>
          <a:bodyPr spcFirstLastPara="1" wrap="square" lIns="91425" tIns="45700" rIns="91425" bIns="45700" anchor="t" anchorCtr="0">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indent="-342900">
              <a:spcBef>
                <a:spcPts val="0"/>
              </a:spcBef>
              <a:spcAft>
                <a:spcPts val="0"/>
              </a:spcAft>
              <a:buClr>
                <a:srgbClr val="000000"/>
              </a:buClr>
              <a:buSzPts val="2400"/>
              <a:buFont typeface="Arial"/>
              <a:buChar char="•"/>
            </a:pPr>
            <a:r>
              <a:rPr lang="en-US" sz="2400" b="1" dirty="0">
                <a:solidFill>
                  <a:srgbClr val="000000"/>
                </a:solidFill>
                <a:latin typeface="Calibri"/>
                <a:ea typeface="Calibri"/>
                <a:cs typeface="Calibri"/>
                <a:sym typeface="Calibri"/>
              </a:rPr>
              <a:t>Beginning in 2025, the SECURE 2.0 Act expands automatic enrollment in retirement plans to increase participation.</a:t>
            </a:r>
          </a:p>
          <a:p>
            <a:pPr marL="342900" indent="-342900">
              <a:spcBef>
                <a:spcPts val="0"/>
              </a:spcBef>
              <a:spcAft>
                <a:spcPts val="0"/>
              </a:spcAft>
              <a:buClr>
                <a:srgbClr val="000000"/>
              </a:buClr>
              <a:buSzPts val="2400"/>
              <a:buFont typeface="Arial"/>
              <a:buChar char="•"/>
            </a:pPr>
            <a:endParaRPr lang="en-US" sz="2400" b="1" dirty="0">
              <a:solidFill>
                <a:srgbClr val="000000"/>
              </a:solidFill>
              <a:latin typeface="Calibri"/>
              <a:ea typeface="Calibri"/>
              <a:cs typeface="Calibri"/>
              <a:sym typeface="Calibri"/>
            </a:endParaRPr>
          </a:p>
          <a:p>
            <a:pPr marL="342900" indent="-342900">
              <a:spcBef>
                <a:spcPts val="0"/>
              </a:spcBef>
              <a:spcAft>
                <a:spcPts val="0"/>
              </a:spcAft>
              <a:buClr>
                <a:srgbClr val="000000"/>
              </a:buClr>
              <a:buSzPts val="2400"/>
              <a:buFont typeface="Arial"/>
              <a:buChar char="•"/>
            </a:pPr>
            <a:r>
              <a:rPr lang="en-US" sz="2400" dirty="0">
                <a:solidFill>
                  <a:srgbClr val="000000"/>
                </a:solidFill>
                <a:latin typeface="Calibri"/>
                <a:ea typeface="Calibri"/>
                <a:cs typeface="Calibri"/>
                <a:sym typeface="Calibri"/>
              </a:rPr>
              <a:t>If your employer offers a retirement plan, such as a 401(k) or 403(b) plan, you typically have to opt in to participate. For retirement plans starting after Dec. 31, 2024, this will no longer be the case. Instead, once employees are eligible, employers will automatically enroll them into a retirement savings plan.</a:t>
            </a:r>
          </a:p>
          <a:p>
            <a:pPr marL="342900" indent="-342900">
              <a:spcBef>
                <a:spcPts val="0"/>
              </a:spcBef>
              <a:spcAft>
                <a:spcPts val="0"/>
              </a:spcAft>
              <a:buClr>
                <a:srgbClr val="000000"/>
              </a:buClr>
              <a:buSzPts val="2400"/>
              <a:buFont typeface="Arial"/>
              <a:buChar char="•"/>
            </a:pPr>
            <a:endParaRPr lang="en-US" sz="2400" dirty="0">
              <a:solidFill>
                <a:srgbClr val="000000"/>
              </a:solidFill>
              <a:latin typeface="Calibri"/>
              <a:ea typeface="Calibri"/>
              <a:cs typeface="Calibri"/>
              <a:sym typeface="Calibri"/>
            </a:endParaRPr>
          </a:p>
          <a:p>
            <a:pPr marL="342900" indent="-342900">
              <a:spcBef>
                <a:spcPts val="0"/>
              </a:spcBef>
              <a:spcAft>
                <a:spcPts val="0"/>
              </a:spcAft>
              <a:buClr>
                <a:srgbClr val="000000"/>
              </a:buClr>
              <a:buSzPts val="2400"/>
              <a:buFont typeface="Arial"/>
              <a:buChar char="•"/>
            </a:pPr>
            <a:r>
              <a:rPr lang="en-US" sz="2400" dirty="0">
                <a:solidFill>
                  <a:srgbClr val="000000"/>
                </a:solidFill>
                <a:latin typeface="Calibri"/>
                <a:ea typeface="Calibri"/>
                <a:cs typeface="Calibri"/>
                <a:sym typeface="Calibri"/>
              </a:rPr>
              <a:t>The initial contribution must be at least 3% of pretax earnings but not more than 10%. </a:t>
            </a:r>
          </a:p>
          <a:p>
            <a:pPr marL="342900" indent="-342900">
              <a:spcBef>
                <a:spcPts val="0"/>
              </a:spcBef>
              <a:spcAft>
                <a:spcPts val="0"/>
              </a:spcAft>
              <a:buClr>
                <a:srgbClr val="000000"/>
              </a:buClr>
              <a:buSzPts val="2400"/>
              <a:buFont typeface="Arial"/>
              <a:buChar char="•"/>
            </a:pPr>
            <a:endParaRPr lang="en-US" sz="2400" dirty="0">
              <a:solidFill>
                <a:srgbClr val="000000"/>
              </a:solidFill>
              <a:latin typeface="Calibri"/>
              <a:ea typeface="Calibri"/>
              <a:cs typeface="Calibri"/>
              <a:sym typeface="Calibri"/>
            </a:endParaRPr>
          </a:p>
          <a:p>
            <a:pPr marL="342900" indent="-342900">
              <a:spcBef>
                <a:spcPts val="0"/>
              </a:spcBef>
              <a:spcAft>
                <a:spcPts val="0"/>
              </a:spcAft>
              <a:buClr>
                <a:srgbClr val="000000"/>
              </a:buClr>
              <a:buSzPts val="2400"/>
              <a:buFont typeface="Arial"/>
              <a:buChar char="•"/>
            </a:pPr>
            <a:r>
              <a:rPr lang="en-US" sz="2400" b="1" dirty="0">
                <a:solidFill>
                  <a:srgbClr val="000000"/>
                </a:solidFill>
                <a:latin typeface="Calibri"/>
                <a:ea typeface="Calibri"/>
                <a:cs typeface="Calibri"/>
                <a:sym typeface="Calibri"/>
              </a:rPr>
              <a:t>PRO TIP: Once this provision takes effect, employees will have to opt-out if they do not want to participate in their company’s retirement plan.</a:t>
            </a:r>
          </a:p>
        </p:txBody>
      </p:sp>
    </p:spTree>
    <p:extLst>
      <p:ext uri="{BB962C8B-B14F-4D97-AF65-F5344CB8AC3E}">
        <p14:creationId xmlns:p14="http://schemas.microsoft.com/office/powerpoint/2010/main" val="2213717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F8E7FF-7607-C617-2281-13C086F63AC3}"/>
              </a:ext>
            </a:extLst>
          </p:cNvPr>
          <p:cNvSpPr>
            <a:spLocks noGrp="1"/>
          </p:cNvSpPr>
          <p:nvPr>
            <p:ph type="sldNum" sz="quarter" idx="12"/>
          </p:nvPr>
        </p:nvSpPr>
        <p:spPr/>
        <p:txBody>
          <a:bodyPr/>
          <a:lstStyle/>
          <a:p>
            <a:fld id="{77B15C1E-AB60-40E5-A6B9-EAEFAF12DDAF}" type="slidenum">
              <a:rPr lang="en-US" smtClean="0"/>
              <a:t>23</a:t>
            </a:fld>
            <a:endParaRPr lang="en-US"/>
          </a:p>
        </p:txBody>
      </p:sp>
      <p:sp>
        <p:nvSpPr>
          <p:cNvPr id="2" name="Footer Placeholder 1">
            <a:extLst>
              <a:ext uri="{FF2B5EF4-FFF2-40B4-BE49-F238E27FC236}">
                <a16:creationId xmlns:a16="http://schemas.microsoft.com/office/drawing/2014/main" id="{37CBB10D-FBEF-1FBA-739C-0CDF270C69FD}"/>
              </a:ext>
            </a:extLst>
          </p:cNvPr>
          <p:cNvSpPr txBox="1">
            <a:spLocks/>
          </p:cNvSpPr>
          <p:nvPr/>
        </p:nvSpPr>
        <p:spPr>
          <a:xfrm>
            <a:off x="3598255" y="6459785"/>
            <a:ext cx="4995487" cy="365125"/>
          </a:xfrm>
          <a:prstGeom prst="rect">
            <a:avLst/>
          </a:prstGeom>
          <a:noFill/>
          <a:ln>
            <a:noFill/>
          </a:ln>
        </p:spPr>
        <p:txBody>
          <a:bodyPr spcFirstLastPara="1" vert="horz" wrap="square" lIns="91425" tIns="45700" rIns="91425" bIns="45700" rtlCol="0" anchor="ctr" anchorCtr="0">
            <a:noAutofit/>
          </a:bodyPr>
          <a:lstStyle>
            <a:defPPr>
              <a:defRPr lang="en-US"/>
            </a:defPPr>
            <a:lvl1pPr marL="0" lvl="0" algn="ctr" defTabSz="914400" rtl="0" eaLnBrk="1" latinLnBrk="0" hangingPunct="1">
              <a:spcBef>
                <a:spcPts val="0"/>
              </a:spcBef>
              <a:spcAft>
                <a:spcPts val="0"/>
              </a:spcAft>
              <a:buClr>
                <a:srgbClr val="FFFFFF"/>
              </a:buClr>
              <a:buSzPts val="1400"/>
              <a:buFont typeface="Calibri"/>
              <a:buNone/>
              <a:defRPr sz="900" kern="1200" cap="all" baseline="0">
                <a:solidFill>
                  <a:srgbClr val="FFFFFF"/>
                </a:solidFill>
                <a:latin typeface="+mn-lt"/>
                <a:ea typeface="+mn-ea"/>
                <a:cs typeface="+mn-cs"/>
              </a:defRPr>
            </a:lvl1pPr>
            <a:lvl2pPr marL="457200" lvl="1"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2pPr>
            <a:lvl3pPr marL="914400" lvl="2"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3pPr>
            <a:lvl4pPr marL="1371600" lvl="3"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4pPr>
            <a:lvl5pPr marL="1828800" lvl="4"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5pPr>
            <a:lvl6pPr marL="2286000" lvl="5"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6pPr>
            <a:lvl7pPr marL="2743200" lvl="6"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7pPr>
            <a:lvl8pPr marL="3200400" lvl="7"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8pPr>
            <a:lvl9pPr marL="3657600" lvl="8"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9pPr>
          </a:lstStyle>
          <a:p>
            <a:r>
              <a:rPr lang="en-US" dirty="0">
                <a:latin typeface="Calibri" panose="020F0502020204030204"/>
              </a:rPr>
              <a:t>Copyright 2024, Taylor Financial Group, LLC | For Financial Professional Use Only</a:t>
            </a:r>
          </a:p>
        </p:txBody>
      </p:sp>
      <p:pic>
        <p:nvPicPr>
          <p:cNvPr id="8" name="Picture 7" descr="A logo with blue triangles&#10;&#10;Description automatically generated">
            <a:extLst>
              <a:ext uri="{FF2B5EF4-FFF2-40B4-BE49-F238E27FC236}">
                <a16:creationId xmlns:a16="http://schemas.microsoft.com/office/drawing/2014/main" id="{EE0F9064-9060-6C01-2C5B-FFB8BEC8080B}"/>
              </a:ext>
            </a:extLst>
          </p:cNvPr>
          <p:cNvPicPr>
            <a:picLocks noChangeAspect="1"/>
          </p:cNvPicPr>
          <p:nvPr/>
        </p:nvPicPr>
        <p:blipFill>
          <a:blip r:embed="rId3"/>
          <a:stretch>
            <a:fillRect/>
          </a:stretch>
        </p:blipFill>
        <p:spPr>
          <a:xfrm>
            <a:off x="0" y="6333120"/>
            <a:ext cx="2804160" cy="524881"/>
          </a:xfrm>
          <a:prstGeom prst="rect">
            <a:avLst/>
          </a:prstGeom>
        </p:spPr>
      </p:pic>
      <p:sp>
        <p:nvSpPr>
          <p:cNvPr id="4" name="Title 5">
            <a:extLst>
              <a:ext uri="{FF2B5EF4-FFF2-40B4-BE49-F238E27FC236}">
                <a16:creationId xmlns:a16="http://schemas.microsoft.com/office/drawing/2014/main" id="{927A88C9-E118-BEFA-10BB-A90966B59E49}"/>
              </a:ext>
            </a:extLst>
          </p:cNvPr>
          <p:cNvSpPr txBox="1">
            <a:spLocks/>
          </p:cNvSpPr>
          <p:nvPr/>
        </p:nvSpPr>
        <p:spPr>
          <a:xfrm>
            <a:off x="434846" y="322685"/>
            <a:ext cx="11322301" cy="71922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a:solidFill>
                  <a:schemeClr val="tx1"/>
                </a:solidFill>
                <a:latin typeface="Calibri" panose="020F0502020204030204" pitchFamily="34" charset="0"/>
                <a:cs typeface="Calibri" panose="020F0502020204030204" pitchFamily="34" charset="0"/>
              </a:rPr>
              <a:t>SECURE Act 2.0 Adds Roth Accounts as a New 401(k) Enrollment Option</a:t>
            </a:r>
          </a:p>
        </p:txBody>
      </p:sp>
      <p:sp>
        <p:nvSpPr>
          <p:cNvPr id="6" name="Google Shape;699;p46">
            <a:extLst>
              <a:ext uri="{FF2B5EF4-FFF2-40B4-BE49-F238E27FC236}">
                <a16:creationId xmlns:a16="http://schemas.microsoft.com/office/drawing/2014/main" id="{84E7AE39-C25B-2AA3-11B0-A19D6EFB1C78}"/>
              </a:ext>
            </a:extLst>
          </p:cNvPr>
          <p:cNvSpPr txBox="1">
            <a:spLocks/>
          </p:cNvSpPr>
          <p:nvPr/>
        </p:nvSpPr>
        <p:spPr>
          <a:xfrm>
            <a:off x="377961" y="1623534"/>
            <a:ext cx="11436070" cy="4081077"/>
          </a:xfrm>
          <a:prstGeom prst="rect">
            <a:avLst/>
          </a:prstGeom>
          <a:noFill/>
          <a:ln>
            <a:noFill/>
          </a:ln>
        </p:spPr>
        <p:txBody>
          <a:bodyPr spcFirstLastPara="1" wrap="square" lIns="91425" tIns="45700" rIns="91425" bIns="45700" anchor="t" anchorCtr="0">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indent="-342900">
              <a:spcBef>
                <a:spcPts val="0"/>
              </a:spcBef>
              <a:spcAft>
                <a:spcPts val="0"/>
              </a:spcAft>
              <a:buClr>
                <a:srgbClr val="000000"/>
              </a:buClr>
              <a:buSzPts val="2400"/>
              <a:buFont typeface="Arial"/>
              <a:buChar char="•"/>
            </a:pPr>
            <a:r>
              <a:rPr lang="en-US" sz="2400" dirty="0">
                <a:solidFill>
                  <a:srgbClr val="000000"/>
                </a:solidFill>
                <a:latin typeface="Calibri"/>
                <a:ea typeface="Calibri"/>
                <a:cs typeface="Calibri"/>
                <a:sym typeface="Calibri"/>
              </a:rPr>
              <a:t>SECURE Act 2.0 removed RMDs for qualified Roth contribution programs during life and equalizes treatment to Roth IRAs effective 2024.</a:t>
            </a:r>
          </a:p>
          <a:p>
            <a:pPr marL="342900" indent="-342900">
              <a:spcBef>
                <a:spcPts val="0"/>
              </a:spcBef>
              <a:spcAft>
                <a:spcPts val="0"/>
              </a:spcAft>
              <a:buClr>
                <a:srgbClr val="000000"/>
              </a:buClr>
              <a:buSzPts val="2400"/>
              <a:buFont typeface="Arial"/>
              <a:buChar char="•"/>
            </a:pPr>
            <a:endParaRPr lang="en-US" sz="2400" dirty="0">
              <a:solidFill>
                <a:srgbClr val="000000"/>
              </a:solidFill>
              <a:latin typeface="Calibri"/>
              <a:ea typeface="Calibri"/>
              <a:cs typeface="Calibri"/>
              <a:sym typeface="Calibri"/>
            </a:endParaRPr>
          </a:p>
          <a:p>
            <a:pPr marL="342900" indent="-342900">
              <a:spcBef>
                <a:spcPts val="0"/>
              </a:spcBef>
              <a:spcAft>
                <a:spcPts val="0"/>
              </a:spcAft>
              <a:buClr>
                <a:srgbClr val="000000"/>
              </a:buClr>
              <a:buSzPts val="2400"/>
              <a:buFont typeface="Arial"/>
              <a:buChar char="•"/>
            </a:pPr>
            <a:r>
              <a:rPr lang="en-US" sz="2400" dirty="0">
                <a:solidFill>
                  <a:srgbClr val="000000"/>
                </a:solidFill>
                <a:latin typeface="Calibri"/>
                <a:ea typeface="Calibri"/>
                <a:cs typeface="Calibri"/>
                <a:sym typeface="Calibri"/>
              </a:rPr>
              <a:t>In the past, employees with a Roth 401(k) typically had their employer contributions made into a separate, pre-tax account such as a Traditional 401(k). </a:t>
            </a:r>
          </a:p>
          <a:p>
            <a:pPr marL="342900" indent="-342900">
              <a:spcBef>
                <a:spcPts val="0"/>
              </a:spcBef>
              <a:spcAft>
                <a:spcPts val="0"/>
              </a:spcAft>
              <a:buClr>
                <a:srgbClr val="000000"/>
              </a:buClr>
              <a:buSzPts val="2400"/>
              <a:buFont typeface="Arial"/>
              <a:buChar char="•"/>
            </a:pPr>
            <a:endParaRPr lang="en-US" sz="2400" b="1" dirty="0">
              <a:solidFill>
                <a:srgbClr val="000000"/>
              </a:solidFill>
              <a:latin typeface="Calibri"/>
              <a:ea typeface="Calibri"/>
              <a:cs typeface="Calibri"/>
              <a:sym typeface="Calibri"/>
            </a:endParaRPr>
          </a:p>
          <a:p>
            <a:pPr marL="342900" indent="-342900">
              <a:spcBef>
                <a:spcPts val="0"/>
              </a:spcBef>
              <a:spcAft>
                <a:spcPts val="0"/>
              </a:spcAft>
              <a:buClr>
                <a:srgbClr val="000000"/>
              </a:buClr>
              <a:buSzPts val="2400"/>
              <a:buFont typeface="Arial"/>
              <a:buChar char="•"/>
            </a:pPr>
            <a:r>
              <a:rPr lang="en-US" sz="2400" b="1" dirty="0">
                <a:solidFill>
                  <a:srgbClr val="000000"/>
                </a:solidFill>
                <a:latin typeface="Calibri"/>
                <a:ea typeface="Calibri"/>
                <a:cs typeface="Calibri"/>
                <a:sym typeface="Calibri"/>
              </a:rPr>
              <a:t>With Section 604 of SECURE 2.0, employees can now choose to have their employer contributions be made into the Roth account, if offered by their employer (effective as of 2023). </a:t>
            </a:r>
          </a:p>
          <a:p>
            <a:pPr marL="342900" indent="-342900">
              <a:spcBef>
                <a:spcPts val="0"/>
              </a:spcBef>
              <a:spcAft>
                <a:spcPts val="0"/>
              </a:spcAft>
              <a:buClr>
                <a:srgbClr val="000000"/>
              </a:buClr>
              <a:buSzPts val="2400"/>
              <a:buFont typeface="Arial"/>
              <a:buChar char="•"/>
            </a:pPr>
            <a:endParaRPr lang="en-US" sz="2400" dirty="0">
              <a:solidFill>
                <a:srgbClr val="000000"/>
              </a:solidFill>
              <a:latin typeface="Calibri"/>
              <a:ea typeface="Calibri"/>
              <a:cs typeface="Calibri"/>
              <a:sym typeface="Calibri"/>
            </a:endParaRPr>
          </a:p>
          <a:p>
            <a:pPr marL="342900" indent="-342900">
              <a:spcBef>
                <a:spcPts val="0"/>
              </a:spcBef>
              <a:spcAft>
                <a:spcPts val="0"/>
              </a:spcAft>
              <a:buClr>
                <a:srgbClr val="000000"/>
              </a:buClr>
              <a:buSzPts val="2400"/>
              <a:buFont typeface="Arial"/>
              <a:buChar char="•"/>
            </a:pPr>
            <a:r>
              <a:rPr lang="en-US" sz="2400" b="1" dirty="0">
                <a:solidFill>
                  <a:srgbClr val="000000"/>
                </a:solidFill>
                <a:latin typeface="Calibri"/>
                <a:ea typeface="Calibri"/>
                <a:cs typeface="Calibri"/>
                <a:sym typeface="Calibri"/>
              </a:rPr>
              <a:t>PRO TIP: This does mean that the money will count as earned income and incur taxes now, but qualified distributions in retirement, similar to a Roth IRA, will be tax-free. </a:t>
            </a:r>
          </a:p>
        </p:txBody>
      </p:sp>
    </p:spTree>
    <p:extLst>
      <p:ext uri="{BB962C8B-B14F-4D97-AF65-F5344CB8AC3E}">
        <p14:creationId xmlns:p14="http://schemas.microsoft.com/office/powerpoint/2010/main" val="1105518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F8E7FF-7607-C617-2281-13C086F63AC3}"/>
              </a:ext>
            </a:extLst>
          </p:cNvPr>
          <p:cNvSpPr>
            <a:spLocks noGrp="1"/>
          </p:cNvSpPr>
          <p:nvPr>
            <p:ph type="sldNum" sz="quarter" idx="12"/>
          </p:nvPr>
        </p:nvSpPr>
        <p:spPr/>
        <p:txBody>
          <a:bodyPr/>
          <a:lstStyle/>
          <a:p>
            <a:fld id="{77B15C1E-AB60-40E5-A6B9-EAEFAF12DDAF}" type="slidenum">
              <a:rPr lang="en-US" smtClean="0"/>
              <a:t>24</a:t>
            </a:fld>
            <a:endParaRPr lang="en-US"/>
          </a:p>
        </p:txBody>
      </p:sp>
      <p:sp>
        <p:nvSpPr>
          <p:cNvPr id="2" name="Footer Placeholder 1">
            <a:extLst>
              <a:ext uri="{FF2B5EF4-FFF2-40B4-BE49-F238E27FC236}">
                <a16:creationId xmlns:a16="http://schemas.microsoft.com/office/drawing/2014/main" id="{37CBB10D-FBEF-1FBA-739C-0CDF270C69FD}"/>
              </a:ext>
            </a:extLst>
          </p:cNvPr>
          <p:cNvSpPr txBox="1">
            <a:spLocks/>
          </p:cNvSpPr>
          <p:nvPr/>
        </p:nvSpPr>
        <p:spPr>
          <a:xfrm>
            <a:off x="3598255" y="6459785"/>
            <a:ext cx="4995487" cy="365125"/>
          </a:xfrm>
          <a:prstGeom prst="rect">
            <a:avLst/>
          </a:prstGeom>
          <a:noFill/>
          <a:ln>
            <a:noFill/>
          </a:ln>
        </p:spPr>
        <p:txBody>
          <a:bodyPr spcFirstLastPara="1" vert="horz" wrap="square" lIns="91425" tIns="45700" rIns="91425" bIns="45700" rtlCol="0" anchor="ctr" anchorCtr="0">
            <a:noAutofit/>
          </a:bodyPr>
          <a:lstStyle>
            <a:defPPr>
              <a:defRPr lang="en-US"/>
            </a:defPPr>
            <a:lvl1pPr marL="0" lvl="0" algn="ctr" defTabSz="914400" rtl="0" eaLnBrk="1" latinLnBrk="0" hangingPunct="1">
              <a:spcBef>
                <a:spcPts val="0"/>
              </a:spcBef>
              <a:spcAft>
                <a:spcPts val="0"/>
              </a:spcAft>
              <a:buClr>
                <a:srgbClr val="FFFFFF"/>
              </a:buClr>
              <a:buSzPts val="1400"/>
              <a:buFont typeface="Calibri"/>
              <a:buNone/>
              <a:defRPr sz="900" kern="1200" cap="all" baseline="0">
                <a:solidFill>
                  <a:srgbClr val="FFFFFF"/>
                </a:solidFill>
                <a:latin typeface="+mn-lt"/>
                <a:ea typeface="+mn-ea"/>
                <a:cs typeface="+mn-cs"/>
              </a:defRPr>
            </a:lvl1pPr>
            <a:lvl2pPr marL="457200" lvl="1"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2pPr>
            <a:lvl3pPr marL="914400" lvl="2"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3pPr>
            <a:lvl4pPr marL="1371600" lvl="3"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4pPr>
            <a:lvl5pPr marL="1828800" lvl="4"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5pPr>
            <a:lvl6pPr marL="2286000" lvl="5"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6pPr>
            <a:lvl7pPr marL="2743200" lvl="6"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7pPr>
            <a:lvl8pPr marL="3200400" lvl="7"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8pPr>
            <a:lvl9pPr marL="3657600" lvl="8"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9pPr>
          </a:lstStyle>
          <a:p>
            <a:r>
              <a:rPr lang="en-US" dirty="0">
                <a:latin typeface="Calibri" panose="020F0502020204030204"/>
              </a:rPr>
              <a:t>Copyright 2024, Taylor Financial Group, LLC | For Financial Professional Use Only</a:t>
            </a:r>
          </a:p>
        </p:txBody>
      </p:sp>
      <p:pic>
        <p:nvPicPr>
          <p:cNvPr id="8" name="Picture 7" descr="A logo with blue triangles&#10;&#10;Description automatically generated">
            <a:extLst>
              <a:ext uri="{FF2B5EF4-FFF2-40B4-BE49-F238E27FC236}">
                <a16:creationId xmlns:a16="http://schemas.microsoft.com/office/drawing/2014/main" id="{EE0F9064-9060-6C01-2C5B-FFB8BEC8080B}"/>
              </a:ext>
            </a:extLst>
          </p:cNvPr>
          <p:cNvPicPr>
            <a:picLocks noChangeAspect="1"/>
          </p:cNvPicPr>
          <p:nvPr/>
        </p:nvPicPr>
        <p:blipFill>
          <a:blip r:embed="rId3"/>
          <a:stretch>
            <a:fillRect/>
          </a:stretch>
        </p:blipFill>
        <p:spPr>
          <a:xfrm>
            <a:off x="0" y="6333120"/>
            <a:ext cx="2804160" cy="524881"/>
          </a:xfrm>
          <a:prstGeom prst="rect">
            <a:avLst/>
          </a:prstGeom>
        </p:spPr>
      </p:pic>
      <p:sp>
        <p:nvSpPr>
          <p:cNvPr id="4" name="Title 5">
            <a:extLst>
              <a:ext uri="{FF2B5EF4-FFF2-40B4-BE49-F238E27FC236}">
                <a16:creationId xmlns:a16="http://schemas.microsoft.com/office/drawing/2014/main" id="{927A88C9-E118-BEFA-10BB-A90966B59E49}"/>
              </a:ext>
            </a:extLst>
          </p:cNvPr>
          <p:cNvSpPr txBox="1">
            <a:spLocks/>
          </p:cNvSpPr>
          <p:nvPr/>
        </p:nvSpPr>
        <p:spPr>
          <a:xfrm>
            <a:off x="434846" y="322685"/>
            <a:ext cx="11322301" cy="71922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a:solidFill>
                  <a:schemeClr val="tx1"/>
                </a:solidFill>
                <a:latin typeface="Calibri" panose="020F0502020204030204" pitchFamily="34" charset="0"/>
                <a:cs typeface="Calibri" panose="020F0502020204030204" pitchFamily="34" charset="0"/>
              </a:rPr>
              <a:t>Higher SECURE Act 401(k) Contribution Limit</a:t>
            </a:r>
          </a:p>
        </p:txBody>
      </p:sp>
      <p:sp>
        <p:nvSpPr>
          <p:cNvPr id="6" name="Google Shape;699;p46">
            <a:extLst>
              <a:ext uri="{FF2B5EF4-FFF2-40B4-BE49-F238E27FC236}">
                <a16:creationId xmlns:a16="http://schemas.microsoft.com/office/drawing/2014/main" id="{84E7AE39-C25B-2AA3-11B0-A19D6EFB1C78}"/>
              </a:ext>
            </a:extLst>
          </p:cNvPr>
          <p:cNvSpPr txBox="1">
            <a:spLocks/>
          </p:cNvSpPr>
          <p:nvPr/>
        </p:nvSpPr>
        <p:spPr>
          <a:xfrm>
            <a:off x="434846" y="1205098"/>
            <a:ext cx="11436070" cy="3416279"/>
          </a:xfrm>
          <a:prstGeom prst="rect">
            <a:avLst/>
          </a:prstGeom>
          <a:noFill/>
          <a:ln>
            <a:noFill/>
          </a:ln>
        </p:spPr>
        <p:txBody>
          <a:bodyPr spcFirstLastPara="1" wrap="square" lIns="91425" tIns="45700" rIns="91425" bIns="45700" anchor="t" anchorCtr="0">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indent="-342900">
              <a:spcBef>
                <a:spcPts val="0"/>
              </a:spcBef>
              <a:spcAft>
                <a:spcPts val="0"/>
              </a:spcAft>
              <a:buClr>
                <a:srgbClr val="000000"/>
              </a:buClr>
              <a:buSzPts val="2400"/>
              <a:buFont typeface="Arial"/>
              <a:buChar char="•"/>
            </a:pPr>
            <a:r>
              <a:rPr lang="en-US" sz="2400" dirty="0">
                <a:solidFill>
                  <a:srgbClr val="000000"/>
                </a:solidFill>
                <a:latin typeface="Calibri"/>
                <a:ea typeface="Calibri"/>
                <a:cs typeface="Calibri"/>
                <a:sym typeface="Calibri"/>
              </a:rPr>
              <a:t>Right now, if you are 50 or older you can make catch-up contributions to your retirement plan up to certain limits ($7,500 in 2024). </a:t>
            </a:r>
          </a:p>
          <a:p>
            <a:pPr marL="0" indent="0">
              <a:spcBef>
                <a:spcPts val="0"/>
              </a:spcBef>
              <a:spcAft>
                <a:spcPts val="0"/>
              </a:spcAft>
              <a:buClr>
                <a:srgbClr val="000000"/>
              </a:buClr>
              <a:buSzPts val="2400"/>
              <a:buNone/>
            </a:pPr>
            <a:endParaRPr lang="en-US" sz="2400" b="1" dirty="0">
              <a:solidFill>
                <a:srgbClr val="000000"/>
              </a:solidFill>
              <a:latin typeface="Calibri"/>
              <a:ea typeface="Calibri"/>
              <a:cs typeface="Calibri"/>
              <a:sym typeface="Calibri"/>
            </a:endParaRPr>
          </a:p>
          <a:p>
            <a:pPr marL="342900" indent="-342900">
              <a:spcBef>
                <a:spcPts val="0"/>
              </a:spcBef>
              <a:spcAft>
                <a:spcPts val="0"/>
              </a:spcAft>
              <a:buClr>
                <a:srgbClr val="000000"/>
              </a:buClr>
              <a:buSzPts val="2400"/>
              <a:buFont typeface="Arial"/>
              <a:buChar char="•"/>
            </a:pPr>
            <a:r>
              <a:rPr lang="en-US" sz="2400" b="1" dirty="0">
                <a:solidFill>
                  <a:srgbClr val="000000"/>
                </a:solidFill>
                <a:latin typeface="Calibri"/>
                <a:ea typeface="Calibri"/>
                <a:cs typeface="Calibri"/>
                <a:sym typeface="Calibri"/>
              </a:rPr>
              <a:t>SECURE 2.0 increases the catch-up contribution limits, beginning in 2025, to the greater of $10,000 or 50% more than the regular catch-up amount if you are 60, 61, 62, or 63 years old. After 2025, those amounts will be indexed for inflation.</a:t>
            </a:r>
          </a:p>
          <a:p>
            <a:pPr marL="342900" indent="-342900">
              <a:spcBef>
                <a:spcPts val="0"/>
              </a:spcBef>
              <a:spcAft>
                <a:spcPts val="0"/>
              </a:spcAft>
              <a:buClr>
                <a:srgbClr val="000000"/>
              </a:buClr>
              <a:buSzPts val="2400"/>
              <a:buFont typeface="Arial"/>
              <a:buChar char="•"/>
            </a:pPr>
            <a:endParaRPr lang="en-US" sz="2400" b="1" dirty="0">
              <a:solidFill>
                <a:srgbClr val="000000"/>
              </a:solidFill>
              <a:latin typeface="Calibri"/>
              <a:ea typeface="Calibri"/>
              <a:cs typeface="Calibri"/>
              <a:sym typeface="Calibri"/>
            </a:endParaRPr>
          </a:p>
          <a:p>
            <a:pPr marL="342900" indent="-342900">
              <a:spcBef>
                <a:spcPts val="0"/>
              </a:spcBef>
              <a:spcAft>
                <a:spcPts val="0"/>
              </a:spcAft>
              <a:buClr>
                <a:srgbClr val="000000"/>
              </a:buClr>
              <a:buSzPts val="2400"/>
              <a:buFont typeface="Arial"/>
              <a:buChar char="•"/>
            </a:pPr>
            <a:r>
              <a:rPr lang="en-US" sz="2400" b="1" dirty="0">
                <a:solidFill>
                  <a:srgbClr val="000000"/>
                </a:solidFill>
                <a:latin typeface="Calibri"/>
                <a:ea typeface="Calibri"/>
                <a:cs typeface="Calibri"/>
                <a:sym typeface="Calibri"/>
              </a:rPr>
              <a:t>PRO TIP: Encourage your clients to max out their 401(k) contributions, and to make catch-up contributions if they are 50 or older.</a:t>
            </a:r>
          </a:p>
          <a:p>
            <a:pPr marL="342900" indent="-342900">
              <a:spcBef>
                <a:spcPts val="0"/>
              </a:spcBef>
              <a:spcAft>
                <a:spcPts val="0"/>
              </a:spcAft>
              <a:buClr>
                <a:srgbClr val="000000"/>
              </a:buClr>
              <a:buSzPts val="2400"/>
              <a:buFont typeface="Arial"/>
              <a:buChar char="•"/>
            </a:pPr>
            <a:endParaRPr lang="en-US" sz="2400" b="1"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92031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F8E7FF-7607-C617-2281-13C086F63AC3}"/>
              </a:ext>
            </a:extLst>
          </p:cNvPr>
          <p:cNvSpPr>
            <a:spLocks noGrp="1"/>
          </p:cNvSpPr>
          <p:nvPr>
            <p:ph type="sldNum" sz="quarter" idx="12"/>
          </p:nvPr>
        </p:nvSpPr>
        <p:spPr/>
        <p:txBody>
          <a:bodyPr/>
          <a:lstStyle/>
          <a:p>
            <a:fld id="{77B15C1E-AB60-40E5-A6B9-EAEFAF12DDAF}" type="slidenum">
              <a:rPr lang="en-US" smtClean="0"/>
              <a:t>25</a:t>
            </a:fld>
            <a:endParaRPr lang="en-US"/>
          </a:p>
        </p:txBody>
      </p:sp>
      <p:sp>
        <p:nvSpPr>
          <p:cNvPr id="2" name="Footer Placeholder 1">
            <a:extLst>
              <a:ext uri="{FF2B5EF4-FFF2-40B4-BE49-F238E27FC236}">
                <a16:creationId xmlns:a16="http://schemas.microsoft.com/office/drawing/2014/main" id="{37CBB10D-FBEF-1FBA-739C-0CDF270C69FD}"/>
              </a:ext>
            </a:extLst>
          </p:cNvPr>
          <p:cNvSpPr txBox="1">
            <a:spLocks/>
          </p:cNvSpPr>
          <p:nvPr/>
        </p:nvSpPr>
        <p:spPr>
          <a:xfrm>
            <a:off x="3598255" y="6459785"/>
            <a:ext cx="4995487" cy="365125"/>
          </a:xfrm>
          <a:prstGeom prst="rect">
            <a:avLst/>
          </a:prstGeom>
          <a:noFill/>
          <a:ln>
            <a:noFill/>
          </a:ln>
        </p:spPr>
        <p:txBody>
          <a:bodyPr spcFirstLastPara="1" vert="horz" wrap="square" lIns="91425" tIns="45700" rIns="91425" bIns="45700" rtlCol="0" anchor="ctr" anchorCtr="0">
            <a:noAutofit/>
          </a:bodyPr>
          <a:lstStyle>
            <a:defPPr>
              <a:defRPr lang="en-US"/>
            </a:defPPr>
            <a:lvl1pPr marL="0" lvl="0" algn="ctr" defTabSz="914400" rtl="0" eaLnBrk="1" latinLnBrk="0" hangingPunct="1">
              <a:spcBef>
                <a:spcPts val="0"/>
              </a:spcBef>
              <a:spcAft>
                <a:spcPts val="0"/>
              </a:spcAft>
              <a:buClr>
                <a:srgbClr val="FFFFFF"/>
              </a:buClr>
              <a:buSzPts val="1400"/>
              <a:buFont typeface="Calibri"/>
              <a:buNone/>
              <a:defRPr sz="900" kern="1200" cap="all" baseline="0">
                <a:solidFill>
                  <a:srgbClr val="FFFFFF"/>
                </a:solidFill>
                <a:latin typeface="+mn-lt"/>
                <a:ea typeface="+mn-ea"/>
                <a:cs typeface="+mn-cs"/>
              </a:defRPr>
            </a:lvl1pPr>
            <a:lvl2pPr marL="457200" lvl="1"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2pPr>
            <a:lvl3pPr marL="914400" lvl="2"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3pPr>
            <a:lvl4pPr marL="1371600" lvl="3"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4pPr>
            <a:lvl5pPr marL="1828800" lvl="4"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5pPr>
            <a:lvl6pPr marL="2286000" lvl="5"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6pPr>
            <a:lvl7pPr marL="2743200" lvl="6"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7pPr>
            <a:lvl8pPr marL="3200400" lvl="7"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8pPr>
            <a:lvl9pPr marL="3657600" lvl="8"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9pPr>
          </a:lstStyle>
          <a:p>
            <a:r>
              <a:rPr lang="en-US" dirty="0">
                <a:latin typeface="Calibri" panose="020F0502020204030204"/>
              </a:rPr>
              <a:t>Copyright 2024, Taylor Financial Group, LLC | For Financial Professional Use Only</a:t>
            </a:r>
          </a:p>
        </p:txBody>
      </p:sp>
      <p:pic>
        <p:nvPicPr>
          <p:cNvPr id="8" name="Picture 7" descr="A logo with blue triangles&#10;&#10;Description automatically generated">
            <a:extLst>
              <a:ext uri="{FF2B5EF4-FFF2-40B4-BE49-F238E27FC236}">
                <a16:creationId xmlns:a16="http://schemas.microsoft.com/office/drawing/2014/main" id="{EE0F9064-9060-6C01-2C5B-FFB8BEC8080B}"/>
              </a:ext>
            </a:extLst>
          </p:cNvPr>
          <p:cNvPicPr>
            <a:picLocks noChangeAspect="1"/>
          </p:cNvPicPr>
          <p:nvPr/>
        </p:nvPicPr>
        <p:blipFill>
          <a:blip r:embed="rId3"/>
          <a:stretch>
            <a:fillRect/>
          </a:stretch>
        </p:blipFill>
        <p:spPr>
          <a:xfrm>
            <a:off x="0" y="6333120"/>
            <a:ext cx="2804160" cy="524881"/>
          </a:xfrm>
          <a:prstGeom prst="rect">
            <a:avLst/>
          </a:prstGeom>
        </p:spPr>
      </p:pic>
      <p:sp>
        <p:nvSpPr>
          <p:cNvPr id="4" name="Title 5">
            <a:extLst>
              <a:ext uri="{FF2B5EF4-FFF2-40B4-BE49-F238E27FC236}">
                <a16:creationId xmlns:a16="http://schemas.microsoft.com/office/drawing/2014/main" id="{927A88C9-E118-BEFA-10BB-A90966B59E49}"/>
              </a:ext>
            </a:extLst>
          </p:cNvPr>
          <p:cNvSpPr txBox="1">
            <a:spLocks/>
          </p:cNvSpPr>
          <p:nvPr/>
        </p:nvSpPr>
        <p:spPr>
          <a:xfrm>
            <a:off x="434846" y="322685"/>
            <a:ext cx="11322301" cy="71922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a:solidFill>
                  <a:schemeClr val="tx1"/>
                </a:solidFill>
                <a:latin typeface="Calibri" panose="020F0502020204030204" pitchFamily="34" charset="0"/>
                <a:cs typeface="Calibri" panose="020F0502020204030204" pitchFamily="34" charset="0"/>
              </a:rPr>
              <a:t>Higher Retirement Plan Catch-Up Limits</a:t>
            </a:r>
          </a:p>
        </p:txBody>
      </p:sp>
      <p:sp>
        <p:nvSpPr>
          <p:cNvPr id="6" name="Google Shape;699;p46">
            <a:extLst>
              <a:ext uri="{FF2B5EF4-FFF2-40B4-BE49-F238E27FC236}">
                <a16:creationId xmlns:a16="http://schemas.microsoft.com/office/drawing/2014/main" id="{84E7AE39-C25B-2AA3-11B0-A19D6EFB1C78}"/>
              </a:ext>
            </a:extLst>
          </p:cNvPr>
          <p:cNvSpPr txBox="1">
            <a:spLocks/>
          </p:cNvSpPr>
          <p:nvPr/>
        </p:nvSpPr>
        <p:spPr>
          <a:xfrm>
            <a:off x="1508713" y="1238437"/>
            <a:ext cx="8718810" cy="757090"/>
          </a:xfrm>
          <a:prstGeom prst="rect">
            <a:avLst/>
          </a:prstGeom>
          <a:noFill/>
          <a:ln>
            <a:noFill/>
          </a:ln>
        </p:spPr>
        <p:txBody>
          <a:bodyPr spcFirstLastPara="1" wrap="square" lIns="91425" tIns="45700" rIns="91425" bIns="45700" anchor="t" anchorCtr="0">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Bef>
                <a:spcPts val="0"/>
              </a:spcBef>
              <a:spcAft>
                <a:spcPts val="0"/>
              </a:spcAft>
              <a:buClr>
                <a:srgbClr val="000000"/>
              </a:buClr>
              <a:buSzPts val="2400"/>
              <a:buNone/>
            </a:pPr>
            <a:r>
              <a:rPr lang="en-US" sz="2400" b="1" dirty="0">
                <a:solidFill>
                  <a:srgbClr val="000000"/>
                </a:solidFill>
                <a:latin typeface="Calibri"/>
                <a:ea typeface="Calibri"/>
                <a:cs typeface="Calibri"/>
                <a:sym typeface="Calibri"/>
              </a:rPr>
              <a:t>401(k) Contribution Limit Example – 2025 Projection</a:t>
            </a:r>
          </a:p>
          <a:p>
            <a:pPr marL="342900" indent="-342900">
              <a:spcBef>
                <a:spcPts val="0"/>
              </a:spcBef>
              <a:spcAft>
                <a:spcPts val="0"/>
              </a:spcAft>
              <a:buClr>
                <a:srgbClr val="000000"/>
              </a:buClr>
              <a:buSzPts val="2400"/>
              <a:buFont typeface="Arial"/>
              <a:buChar char="•"/>
            </a:pPr>
            <a:endParaRPr lang="en-US" sz="2400" b="1" dirty="0">
              <a:solidFill>
                <a:srgbClr val="000000"/>
              </a:solidFill>
              <a:latin typeface="Calibri"/>
              <a:ea typeface="Calibri"/>
              <a:cs typeface="Calibri"/>
              <a:sym typeface="Calibri"/>
            </a:endParaRPr>
          </a:p>
        </p:txBody>
      </p:sp>
      <p:pic>
        <p:nvPicPr>
          <p:cNvPr id="7" name="Picture 6">
            <a:extLst>
              <a:ext uri="{FF2B5EF4-FFF2-40B4-BE49-F238E27FC236}">
                <a16:creationId xmlns:a16="http://schemas.microsoft.com/office/drawing/2014/main" id="{35C2B21D-0DE0-D4AB-7180-9F47E0E92A28}"/>
              </a:ext>
            </a:extLst>
          </p:cNvPr>
          <p:cNvPicPr>
            <a:picLocks noChangeAspect="1"/>
          </p:cNvPicPr>
          <p:nvPr/>
        </p:nvPicPr>
        <p:blipFill>
          <a:blip r:embed="rId4"/>
          <a:stretch>
            <a:fillRect/>
          </a:stretch>
        </p:blipFill>
        <p:spPr>
          <a:xfrm>
            <a:off x="1508713" y="1995527"/>
            <a:ext cx="8718810" cy="2748701"/>
          </a:xfrm>
          <a:prstGeom prst="rect">
            <a:avLst/>
          </a:prstGeom>
        </p:spPr>
      </p:pic>
    </p:spTree>
    <p:extLst>
      <p:ext uri="{BB962C8B-B14F-4D97-AF65-F5344CB8AC3E}">
        <p14:creationId xmlns:p14="http://schemas.microsoft.com/office/powerpoint/2010/main" val="1335992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F8E7FF-7607-C617-2281-13C086F63AC3}"/>
              </a:ext>
            </a:extLst>
          </p:cNvPr>
          <p:cNvSpPr>
            <a:spLocks noGrp="1"/>
          </p:cNvSpPr>
          <p:nvPr>
            <p:ph type="sldNum" sz="quarter" idx="12"/>
          </p:nvPr>
        </p:nvSpPr>
        <p:spPr/>
        <p:txBody>
          <a:bodyPr/>
          <a:lstStyle/>
          <a:p>
            <a:fld id="{77B15C1E-AB60-40E5-A6B9-EAEFAF12DDAF}" type="slidenum">
              <a:rPr lang="en-US" smtClean="0"/>
              <a:t>26</a:t>
            </a:fld>
            <a:endParaRPr lang="en-US"/>
          </a:p>
        </p:txBody>
      </p:sp>
      <p:sp>
        <p:nvSpPr>
          <p:cNvPr id="2" name="Footer Placeholder 1">
            <a:extLst>
              <a:ext uri="{FF2B5EF4-FFF2-40B4-BE49-F238E27FC236}">
                <a16:creationId xmlns:a16="http://schemas.microsoft.com/office/drawing/2014/main" id="{37CBB10D-FBEF-1FBA-739C-0CDF270C69FD}"/>
              </a:ext>
            </a:extLst>
          </p:cNvPr>
          <p:cNvSpPr txBox="1">
            <a:spLocks/>
          </p:cNvSpPr>
          <p:nvPr/>
        </p:nvSpPr>
        <p:spPr>
          <a:xfrm>
            <a:off x="3598255" y="6459785"/>
            <a:ext cx="4995487" cy="365125"/>
          </a:xfrm>
          <a:prstGeom prst="rect">
            <a:avLst/>
          </a:prstGeom>
          <a:noFill/>
          <a:ln>
            <a:noFill/>
          </a:ln>
        </p:spPr>
        <p:txBody>
          <a:bodyPr spcFirstLastPara="1" vert="horz" wrap="square" lIns="91425" tIns="45700" rIns="91425" bIns="45700" rtlCol="0" anchor="ctr" anchorCtr="0">
            <a:noAutofit/>
          </a:bodyPr>
          <a:lstStyle>
            <a:defPPr>
              <a:defRPr lang="en-US"/>
            </a:defPPr>
            <a:lvl1pPr marL="0" lvl="0" algn="ctr" defTabSz="914400" rtl="0" eaLnBrk="1" latinLnBrk="0" hangingPunct="1">
              <a:spcBef>
                <a:spcPts val="0"/>
              </a:spcBef>
              <a:spcAft>
                <a:spcPts val="0"/>
              </a:spcAft>
              <a:buClr>
                <a:srgbClr val="FFFFFF"/>
              </a:buClr>
              <a:buSzPts val="1400"/>
              <a:buFont typeface="Calibri"/>
              <a:buNone/>
              <a:defRPr sz="900" kern="1200" cap="all" baseline="0">
                <a:solidFill>
                  <a:srgbClr val="FFFFFF"/>
                </a:solidFill>
                <a:latin typeface="+mn-lt"/>
                <a:ea typeface="+mn-ea"/>
                <a:cs typeface="+mn-cs"/>
              </a:defRPr>
            </a:lvl1pPr>
            <a:lvl2pPr marL="457200" lvl="1"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2pPr>
            <a:lvl3pPr marL="914400" lvl="2"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3pPr>
            <a:lvl4pPr marL="1371600" lvl="3"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4pPr>
            <a:lvl5pPr marL="1828800" lvl="4"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5pPr>
            <a:lvl6pPr marL="2286000" lvl="5"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6pPr>
            <a:lvl7pPr marL="2743200" lvl="6"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7pPr>
            <a:lvl8pPr marL="3200400" lvl="7"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8pPr>
            <a:lvl9pPr marL="3657600" lvl="8"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9pPr>
          </a:lstStyle>
          <a:p>
            <a:r>
              <a:rPr lang="en-US" dirty="0">
                <a:latin typeface="Calibri" panose="020F0502020204030204"/>
              </a:rPr>
              <a:t>Copyright 2024, Taylor Financial Group, LLC | For Financial Professional Use Only</a:t>
            </a:r>
          </a:p>
        </p:txBody>
      </p:sp>
      <p:pic>
        <p:nvPicPr>
          <p:cNvPr id="8" name="Picture 7" descr="A logo with blue triangles&#10;&#10;Description automatically generated">
            <a:extLst>
              <a:ext uri="{FF2B5EF4-FFF2-40B4-BE49-F238E27FC236}">
                <a16:creationId xmlns:a16="http://schemas.microsoft.com/office/drawing/2014/main" id="{EE0F9064-9060-6C01-2C5B-FFB8BEC8080B}"/>
              </a:ext>
            </a:extLst>
          </p:cNvPr>
          <p:cNvPicPr>
            <a:picLocks noChangeAspect="1"/>
          </p:cNvPicPr>
          <p:nvPr/>
        </p:nvPicPr>
        <p:blipFill>
          <a:blip r:embed="rId3"/>
          <a:stretch>
            <a:fillRect/>
          </a:stretch>
        </p:blipFill>
        <p:spPr>
          <a:xfrm>
            <a:off x="0" y="6333120"/>
            <a:ext cx="2804160" cy="524881"/>
          </a:xfrm>
          <a:prstGeom prst="rect">
            <a:avLst/>
          </a:prstGeom>
        </p:spPr>
      </p:pic>
      <p:sp>
        <p:nvSpPr>
          <p:cNvPr id="4" name="Title 5">
            <a:extLst>
              <a:ext uri="{FF2B5EF4-FFF2-40B4-BE49-F238E27FC236}">
                <a16:creationId xmlns:a16="http://schemas.microsoft.com/office/drawing/2014/main" id="{927A88C9-E118-BEFA-10BB-A90966B59E49}"/>
              </a:ext>
            </a:extLst>
          </p:cNvPr>
          <p:cNvSpPr txBox="1">
            <a:spLocks/>
          </p:cNvSpPr>
          <p:nvPr/>
        </p:nvSpPr>
        <p:spPr>
          <a:xfrm>
            <a:off x="434846" y="322685"/>
            <a:ext cx="11322301" cy="71922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a:solidFill>
                  <a:schemeClr val="tx1"/>
                </a:solidFill>
                <a:latin typeface="Calibri" panose="020F0502020204030204" pitchFamily="34" charset="0"/>
                <a:cs typeface="Calibri" panose="020F0502020204030204" pitchFamily="34" charset="0"/>
              </a:rPr>
              <a:t>Catch-Up Elective Deferrals Limited to Roth Contributions for Some Employees</a:t>
            </a:r>
          </a:p>
        </p:txBody>
      </p:sp>
      <p:sp>
        <p:nvSpPr>
          <p:cNvPr id="6" name="Google Shape;699;p46">
            <a:extLst>
              <a:ext uri="{FF2B5EF4-FFF2-40B4-BE49-F238E27FC236}">
                <a16:creationId xmlns:a16="http://schemas.microsoft.com/office/drawing/2014/main" id="{84E7AE39-C25B-2AA3-11B0-A19D6EFB1C78}"/>
              </a:ext>
            </a:extLst>
          </p:cNvPr>
          <p:cNvSpPr txBox="1">
            <a:spLocks/>
          </p:cNvSpPr>
          <p:nvPr/>
        </p:nvSpPr>
        <p:spPr>
          <a:xfrm>
            <a:off x="377961" y="1720860"/>
            <a:ext cx="11436070" cy="2419083"/>
          </a:xfrm>
          <a:prstGeom prst="rect">
            <a:avLst/>
          </a:prstGeom>
          <a:noFill/>
          <a:ln>
            <a:noFill/>
          </a:ln>
        </p:spPr>
        <p:txBody>
          <a:bodyPr spcFirstLastPara="1" wrap="square" lIns="91425" tIns="45700" rIns="91425" bIns="45700" anchor="t" anchorCtr="0">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indent="-342900">
              <a:spcBef>
                <a:spcPts val="0"/>
              </a:spcBef>
              <a:spcAft>
                <a:spcPts val="0"/>
              </a:spcAft>
              <a:buClr>
                <a:srgbClr val="000000"/>
              </a:buClr>
              <a:buSzPts val="2400"/>
              <a:buFont typeface="Arial"/>
              <a:buChar char="•"/>
            </a:pPr>
            <a:r>
              <a:rPr lang="en-US" sz="2400" dirty="0">
                <a:solidFill>
                  <a:srgbClr val="000000"/>
                </a:solidFill>
                <a:latin typeface="Calibri"/>
                <a:ea typeface="Calibri"/>
                <a:cs typeface="Calibri"/>
                <a:sym typeface="Calibri"/>
              </a:rPr>
              <a:t>Starting in 2026, there are no deductible catch-up contributions from employees with wages from the employer exceeding $145,000. Instead, contributions are required to be made to a Roth 401(k).</a:t>
            </a:r>
          </a:p>
          <a:p>
            <a:pPr marL="0" indent="0">
              <a:spcBef>
                <a:spcPts val="0"/>
              </a:spcBef>
              <a:spcAft>
                <a:spcPts val="0"/>
              </a:spcAft>
              <a:buClr>
                <a:srgbClr val="000000"/>
              </a:buClr>
              <a:buSzPts val="2400"/>
              <a:buNone/>
            </a:pPr>
            <a:endParaRPr lang="en-US" sz="2400" b="1" dirty="0">
              <a:solidFill>
                <a:srgbClr val="000000"/>
              </a:solidFill>
              <a:latin typeface="Calibri"/>
              <a:ea typeface="Calibri"/>
              <a:cs typeface="Calibri"/>
              <a:sym typeface="Calibri"/>
            </a:endParaRPr>
          </a:p>
          <a:p>
            <a:pPr marL="342900" indent="-342900">
              <a:spcBef>
                <a:spcPts val="0"/>
              </a:spcBef>
              <a:spcAft>
                <a:spcPts val="0"/>
              </a:spcAft>
              <a:buClr>
                <a:srgbClr val="000000"/>
              </a:buClr>
              <a:buSzPts val="2400"/>
              <a:buFont typeface="Arial"/>
              <a:buChar char="•"/>
            </a:pPr>
            <a:r>
              <a:rPr lang="en-US" sz="2400" b="1" dirty="0">
                <a:solidFill>
                  <a:srgbClr val="000000"/>
                </a:solidFill>
                <a:latin typeface="Calibri"/>
                <a:ea typeface="Calibri"/>
                <a:cs typeface="Calibri"/>
                <a:sym typeface="Calibri"/>
              </a:rPr>
              <a:t>PRO TIP: Encourage your clients to leverage the Roth 401(k) catch-up contributions, and to adjust for additional taxes.</a:t>
            </a:r>
          </a:p>
          <a:p>
            <a:pPr marL="342900" indent="-342900">
              <a:spcBef>
                <a:spcPts val="0"/>
              </a:spcBef>
              <a:spcAft>
                <a:spcPts val="0"/>
              </a:spcAft>
              <a:buClr>
                <a:srgbClr val="000000"/>
              </a:buClr>
              <a:buSzPts val="2400"/>
              <a:buFont typeface="Arial"/>
              <a:buChar char="•"/>
            </a:pPr>
            <a:endParaRPr lang="en-US" sz="2400" b="1"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699607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9"/>
          <p:cNvSpPr/>
          <p:nvPr/>
        </p:nvSpPr>
        <p:spPr>
          <a:xfrm>
            <a:off x="1953768" y="304800"/>
            <a:ext cx="8284464" cy="6858000"/>
          </a:xfrm>
          <a:custGeom>
            <a:avLst/>
            <a:gdLst/>
            <a:ahLst/>
            <a:cxnLst/>
            <a:rect l="l" t="t" r="r" b="b"/>
            <a:pathLst>
              <a:path w="8284464" h="6858000" extrusionOk="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44" name="Google Shape;344;p9"/>
          <p:cNvSpPr/>
          <p:nvPr/>
        </p:nvSpPr>
        <p:spPr>
          <a:xfrm>
            <a:off x="2118360" y="0"/>
            <a:ext cx="7955280" cy="6858000"/>
          </a:xfrm>
          <a:custGeom>
            <a:avLst/>
            <a:gdLst/>
            <a:ahLst/>
            <a:cxnLst/>
            <a:rect l="l" t="t" r="r" b="b"/>
            <a:pathLst>
              <a:path w="7955280" h="6858000" extrusionOk="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45" name="Google Shape;345;p9"/>
          <p:cNvSpPr txBox="1">
            <a:spLocks noGrp="1"/>
          </p:cNvSpPr>
          <p:nvPr>
            <p:ph type="ctrTitle"/>
          </p:nvPr>
        </p:nvSpPr>
        <p:spPr>
          <a:xfrm>
            <a:off x="1758462" y="1335314"/>
            <a:ext cx="8644361" cy="4238172"/>
          </a:xfrm>
          <a:prstGeom prst="rect">
            <a:avLst/>
          </a:prstGeom>
          <a:solidFill>
            <a:schemeClr val="lt1"/>
          </a:solidFill>
          <a:ln>
            <a:noFill/>
          </a:ln>
        </p:spPr>
        <p:txBody>
          <a:bodyPr spcFirstLastPara="1" wrap="square" lIns="91425" tIns="45700" rIns="91425" bIns="45700" anchor="ctr" anchorCtr="0">
            <a:noAutofit/>
          </a:bodyPr>
          <a:lstStyle/>
          <a:p>
            <a:pPr lvl="0" algn="ctr">
              <a:lnSpc>
                <a:spcPct val="90000"/>
              </a:lnSpc>
              <a:buClr>
                <a:srgbClr val="0C0C0C"/>
              </a:buClr>
              <a:buSzPts val="7000"/>
            </a:pPr>
            <a:r>
              <a:rPr lang="en-US" sz="6400" b="1" dirty="0">
                <a:solidFill>
                  <a:srgbClr val="0C0C0C"/>
                </a:solidFill>
                <a:latin typeface="Calibri Light" panose="020F0302020204030204" pitchFamily="34" charset="0"/>
                <a:cs typeface="Calibri Light" panose="020F0302020204030204" pitchFamily="34" charset="0"/>
              </a:rPr>
              <a:t>Sunset of the TCJA</a:t>
            </a:r>
            <a:endParaRPr sz="6400" dirty="0">
              <a:latin typeface="Calibri Light" panose="020F0302020204030204" pitchFamily="34" charset="0"/>
              <a:cs typeface="Calibri Light" panose="020F0302020204030204" pitchFamily="34" charset="0"/>
            </a:endParaRPr>
          </a:p>
        </p:txBody>
      </p:sp>
      <p:sp>
        <p:nvSpPr>
          <p:cNvPr id="3" name="Footer Placeholder 2">
            <a:extLst>
              <a:ext uri="{FF2B5EF4-FFF2-40B4-BE49-F238E27FC236}">
                <a16:creationId xmlns:a16="http://schemas.microsoft.com/office/drawing/2014/main" id="{E1F62741-393F-8501-F21E-D32C0AD0D788}"/>
              </a:ext>
            </a:extLst>
          </p:cNvPr>
          <p:cNvSpPr>
            <a:spLocks noGrp="1"/>
          </p:cNvSpPr>
          <p:nvPr>
            <p:ph type="ftr" idx="11"/>
          </p:nvPr>
        </p:nvSpPr>
        <p:spPr>
          <a:xfrm>
            <a:off x="3686185" y="6459785"/>
            <a:ext cx="4822804" cy="365125"/>
          </a:xfrm>
        </p:spPr>
        <p:txBody>
          <a:bodyPr/>
          <a:lstStyle/>
          <a:p>
            <a:r>
              <a:rPr lang="en-US"/>
              <a:t>Copyright 2022, Taylor Financial Group, LLC | For Financial Professional Use Only</a:t>
            </a:r>
          </a:p>
        </p:txBody>
      </p:sp>
      <p:sp>
        <p:nvSpPr>
          <p:cNvPr id="4" name="Slide Number Placeholder 3">
            <a:extLst>
              <a:ext uri="{FF2B5EF4-FFF2-40B4-BE49-F238E27FC236}">
                <a16:creationId xmlns:a16="http://schemas.microsoft.com/office/drawing/2014/main" id="{CD076C72-27FA-D200-D3C7-F1FC7F3D2D7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27</a:t>
            </a:fld>
            <a:endParaRPr lang="en-US"/>
          </a:p>
        </p:txBody>
      </p:sp>
    </p:spTree>
    <p:extLst>
      <p:ext uri="{BB962C8B-B14F-4D97-AF65-F5344CB8AC3E}">
        <p14:creationId xmlns:p14="http://schemas.microsoft.com/office/powerpoint/2010/main" val="284171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345"/>
                                        </p:tgtEl>
                                        <p:attrNameLst>
                                          <p:attrName>style.visibility</p:attrName>
                                        </p:attrNameLst>
                                      </p:cBhvr>
                                      <p:to>
                                        <p:strVal val="visible"/>
                                      </p:to>
                                    </p:set>
                                    <p:animEffect transition="in" filter="fade">
                                      <p:cBhvr>
                                        <p:cTn id="7" dur="700"/>
                                        <p:tgtEl>
                                          <p:spTgt spid="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F8E7FF-7607-C617-2281-13C086F63AC3}"/>
              </a:ext>
            </a:extLst>
          </p:cNvPr>
          <p:cNvSpPr>
            <a:spLocks noGrp="1"/>
          </p:cNvSpPr>
          <p:nvPr>
            <p:ph type="sldNum" sz="quarter" idx="12"/>
          </p:nvPr>
        </p:nvSpPr>
        <p:spPr/>
        <p:txBody>
          <a:bodyPr/>
          <a:lstStyle/>
          <a:p>
            <a:fld id="{77B15C1E-AB60-40E5-A6B9-EAEFAF12DDAF}" type="slidenum">
              <a:rPr lang="en-US" smtClean="0"/>
              <a:t>28</a:t>
            </a:fld>
            <a:endParaRPr lang="en-US"/>
          </a:p>
        </p:txBody>
      </p:sp>
      <p:sp>
        <p:nvSpPr>
          <p:cNvPr id="2" name="Footer Placeholder 1">
            <a:extLst>
              <a:ext uri="{FF2B5EF4-FFF2-40B4-BE49-F238E27FC236}">
                <a16:creationId xmlns:a16="http://schemas.microsoft.com/office/drawing/2014/main" id="{37CBB10D-FBEF-1FBA-739C-0CDF270C69FD}"/>
              </a:ext>
            </a:extLst>
          </p:cNvPr>
          <p:cNvSpPr txBox="1">
            <a:spLocks/>
          </p:cNvSpPr>
          <p:nvPr/>
        </p:nvSpPr>
        <p:spPr>
          <a:xfrm>
            <a:off x="3598255" y="6459785"/>
            <a:ext cx="4995487" cy="365125"/>
          </a:xfrm>
          <a:prstGeom prst="rect">
            <a:avLst/>
          </a:prstGeom>
          <a:noFill/>
          <a:ln>
            <a:noFill/>
          </a:ln>
        </p:spPr>
        <p:txBody>
          <a:bodyPr spcFirstLastPara="1" vert="horz" wrap="square" lIns="91425" tIns="45700" rIns="91425" bIns="45700" rtlCol="0" anchor="ctr" anchorCtr="0">
            <a:noAutofit/>
          </a:bodyPr>
          <a:lstStyle>
            <a:defPPr>
              <a:defRPr lang="en-US"/>
            </a:defPPr>
            <a:lvl1pPr marL="0" lvl="0" algn="ctr" defTabSz="914400" rtl="0" eaLnBrk="1" latinLnBrk="0" hangingPunct="1">
              <a:spcBef>
                <a:spcPts val="0"/>
              </a:spcBef>
              <a:spcAft>
                <a:spcPts val="0"/>
              </a:spcAft>
              <a:buClr>
                <a:srgbClr val="FFFFFF"/>
              </a:buClr>
              <a:buSzPts val="1400"/>
              <a:buFont typeface="Calibri"/>
              <a:buNone/>
              <a:defRPr sz="900" kern="1200" cap="all" baseline="0">
                <a:solidFill>
                  <a:srgbClr val="FFFFFF"/>
                </a:solidFill>
                <a:latin typeface="+mn-lt"/>
                <a:ea typeface="+mn-ea"/>
                <a:cs typeface="+mn-cs"/>
              </a:defRPr>
            </a:lvl1pPr>
            <a:lvl2pPr marL="457200" lvl="1"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2pPr>
            <a:lvl3pPr marL="914400" lvl="2"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3pPr>
            <a:lvl4pPr marL="1371600" lvl="3"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4pPr>
            <a:lvl5pPr marL="1828800" lvl="4"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5pPr>
            <a:lvl6pPr marL="2286000" lvl="5"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6pPr>
            <a:lvl7pPr marL="2743200" lvl="6"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7pPr>
            <a:lvl8pPr marL="3200400" lvl="7"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8pPr>
            <a:lvl9pPr marL="3657600" lvl="8"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9pPr>
          </a:lstStyle>
          <a:p>
            <a:r>
              <a:rPr lang="en-US" dirty="0">
                <a:latin typeface="Calibri" panose="020F0502020204030204"/>
              </a:rPr>
              <a:t>Copyright 2024, Taylor Financial Group, LLC | For Financial Professional Use Only</a:t>
            </a:r>
          </a:p>
        </p:txBody>
      </p:sp>
      <p:pic>
        <p:nvPicPr>
          <p:cNvPr id="8" name="Picture 7" descr="A logo with blue triangles&#10;&#10;Description automatically generated">
            <a:extLst>
              <a:ext uri="{FF2B5EF4-FFF2-40B4-BE49-F238E27FC236}">
                <a16:creationId xmlns:a16="http://schemas.microsoft.com/office/drawing/2014/main" id="{EE0F9064-9060-6C01-2C5B-FFB8BEC8080B}"/>
              </a:ext>
            </a:extLst>
          </p:cNvPr>
          <p:cNvPicPr>
            <a:picLocks noChangeAspect="1"/>
          </p:cNvPicPr>
          <p:nvPr/>
        </p:nvPicPr>
        <p:blipFill>
          <a:blip r:embed="rId3"/>
          <a:stretch>
            <a:fillRect/>
          </a:stretch>
        </p:blipFill>
        <p:spPr>
          <a:xfrm>
            <a:off x="0" y="6333120"/>
            <a:ext cx="2804160" cy="524881"/>
          </a:xfrm>
          <a:prstGeom prst="rect">
            <a:avLst/>
          </a:prstGeom>
        </p:spPr>
      </p:pic>
      <p:sp>
        <p:nvSpPr>
          <p:cNvPr id="4" name="Title 5">
            <a:extLst>
              <a:ext uri="{FF2B5EF4-FFF2-40B4-BE49-F238E27FC236}">
                <a16:creationId xmlns:a16="http://schemas.microsoft.com/office/drawing/2014/main" id="{927A88C9-E118-BEFA-10BB-A90966B59E49}"/>
              </a:ext>
            </a:extLst>
          </p:cNvPr>
          <p:cNvSpPr txBox="1">
            <a:spLocks/>
          </p:cNvSpPr>
          <p:nvPr/>
        </p:nvSpPr>
        <p:spPr>
          <a:xfrm>
            <a:off x="434846" y="322685"/>
            <a:ext cx="11322301" cy="71922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a:solidFill>
                  <a:schemeClr val="tx1"/>
                </a:solidFill>
                <a:latin typeface="Calibri" panose="020F0502020204030204" pitchFamily="34" charset="0"/>
                <a:cs typeface="Calibri" panose="020F0502020204030204" pitchFamily="34" charset="0"/>
              </a:rPr>
              <a:t>Beware the TCJA’s Sunset</a:t>
            </a:r>
          </a:p>
        </p:txBody>
      </p:sp>
      <p:sp>
        <p:nvSpPr>
          <p:cNvPr id="5" name="Google Shape;429;p18">
            <a:extLst>
              <a:ext uri="{FF2B5EF4-FFF2-40B4-BE49-F238E27FC236}">
                <a16:creationId xmlns:a16="http://schemas.microsoft.com/office/drawing/2014/main" id="{A8C19BBB-3D82-312A-C1CE-3C7B6FD5B348}"/>
              </a:ext>
            </a:extLst>
          </p:cNvPr>
          <p:cNvSpPr txBox="1"/>
          <p:nvPr/>
        </p:nvSpPr>
        <p:spPr>
          <a:xfrm>
            <a:off x="732716" y="1070703"/>
            <a:ext cx="11024431" cy="510905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800"/>
              </a:spcAft>
              <a:buClr>
                <a:srgbClr val="000000"/>
              </a:buClr>
              <a:buSzPts val="2300"/>
              <a:buFont typeface="Arial"/>
              <a:buNone/>
              <a:tabLst/>
              <a:defRPr/>
            </a:pPr>
            <a:r>
              <a:rPr kumimoji="0" lang="en-US" sz="2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a:rPr>
              <a:t>Sunsets</a:t>
            </a:r>
            <a:r>
              <a:rPr kumimoji="0" lang="en-US" sz="2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a:rPr>
              <a:t> </a:t>
            </a:r>
            <a:r>
              <a:rPr kumimoji="0" lang="en-US" sz="2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a:rPr>
              <a:t>are provisions of the tax code that expire at a specified date</a:t>
            </a:r>
            <a:endParaRPr kumimoji="0" lang="en-US" sz="2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a:endParaRPr>
          </a:p>
          <a:p>
            <a:pPr marL="342900" marR="0" lvl="0" indent="-342900" algn="l" defTabSz="914400" rtl="0" eaLnBrk="1" fontAlgn="auto" latinLnBrk="0" hangingPunct="1">
              <a:lnSpc>
                <a:spcPct val="100000"/>
              </a:lnSpc>
              <a:spcBef>
                <a:spcPts val="0"/>
              </a:spcBef>
              <a:spcAft>
                <a:spcPts val="800"/>
              </a:spcAft>
              <a:buClr>
                <a:srgbClr val="000000"/>
              </a:buClr>
              <a:buSzPts val="2300"/>
              <a:buFont typeface="Arial" panose="020B0604020202020204" pitchFamily="34" charset="0"/>
              <a:buChar char="•"/>
              <a:tabLst/>
              <a:defRPr/>
            </a:pPr>
            <a:r>
              <a:rPr kumimoji="0" lang="en-US" sz="2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a:rPr>
              <a:t>Take the 2017 Tax Cuts and Jobs Act (TCJA): many provisions that benefit individual taxpayers are due to expire, or “sunset,” at the end of 2025.</a:t>
            </a:r>
            <a:endParaRPr kumimoji="0" lang="en-US" sz="2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a:endParaRPr>
          </a:p>
          <a:p>
            <a:pPr marL="0" marR="0" lvl="0" indent="0" algn="l" defTabSz="914400" rtl="0" eaLnBrk="1" fontAlgn="auto" latinLnBrk="0" hangingPunct="1">
              <a:lnSpc>
                <a:spcPct val="100000"/>
              </a:lnSpc>
              <a:spcBef>
                <a:spcPts val="0"/>
              </a:spcBef>
              <a:spcAft>
                <a:spcPts val="800"/>
              </a:spcAft>
              <a:buClr>
                <a:srgbClr val="000000"/>
              </a:buClr>
              <a:buSzPts val="2300"/>
              <a:buFont typeface="Arial"/>
              <a:buNone/>
              <a:tabLst/>
              <a:defRPr/>
            </a:pPr>
            <a:r>
              <a:rPr kumimoji="0" lang="en-US" sz="2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a:rPr>
              <a:t>As a result of the TCJA’s “Sunset,” Jan. 1, 2026, might mean the return of several unwelcome provisions…</a:t>
            </a:r>
          </a:p>
          <a:p>
            <a:pPr marL="342900" marR="0" lvl="0" indent="-342900" algn="l" defTabSz="914400" rtl="0" eaLnBrk="1" fontAlgn="auto" latinLnBrk="0" hangingPunct="1">
              <a:lnSpc>
                <a:spcPct val="100000"/>
              </a:lnSpc>
              <a:spcBef>
                <a:spcPts val="0"/>
              </a:spcBef>
              <a:spcAft>
                <a:spcPts val="800"/>
              </a:spcAft>
              <a:buClr>
                <a:srgbClr val="000000"/>
              </a:buClr>
              <a:buSzPts val="2300"/>
              <a:buFont typeface="Arial" panose="020B0604020202020204" pitchFamily="34" charset="0"/>
              <a:buChar char="•"/>
              <a:tabLst/>
              <a:defRPr/>
            </a:pPr>
            <a:r>
              <a:rPr kumimoji="0" lang="en-US" sz="2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For individual taxpayers, the top individual, estate and trust income tax bracket goes back up to 39.6% from the current rate of 37%.</a:t>
            </a:r>
          </a:p>
          <a:p>
            <a:pPr marL="342900" marR="0" lvl="0" indent="-342900" algn="l" defTabSz="914400" rtl="0" eaLnBrk="1" fontAlgn="auto" latinLnBrk="0" hangingPunct="1">
              <a:lnSpc>
                <a:spcPct val="100000"/>
              </a:lnSpc>
              <a:spcBef>
                <a:spcPts val="0"/>
              </a:spcBef>
              <a:spcAft>
                <a:spcPts val="800"/>
              </a:spcAft>
              <a:buClr>
                <a:srgbClr val="000000"/>
              </a:buClr>
              <a:buSzPts val="2300"/>
              <a:buFont typeface="Arial" panose="020B0604020202020204" pitchFamily="34" charset="0"/>
              <a:buChar char="•"/>
              <a:tabLst/>
              <a:defRPr/>
            </a:pPr>
            <a:r>
              <a:rPr kumimoji="0" lang="en-US" sz="2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a:rPr>
              <a:t>Raising of rates: </a:t>
            </a:r>
            <a:r>
              <a:rPr kumimoji="0" lang="en-US" sz="2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From Jan 1, 2018, to Jan. 1, 2026, the TCJA instituted seven tax rates of: 10%, 12%, 22%, 24%, 32%, 35% and 37%. Come Jan. 1, 2026, the seven rates will return to pre-Act Internal Revenue Code levels for individuals filing a tax return: 10%, 15%, 25%, 28%, 33%, 35% and 39.6%. </a:t>
            </a:r>
          </a:p>
          <a:p>
            <a:pPr marL="342900" marR="0" lvl="4" indent="-342900" algn="l" defTabSz="914400" rtl="0" eaLnBrk="1" fontAlgn="auto" latinLnBrk="0" hangingPunct="1">
              <a:lnSpc>
                <a:spcPct val="100000"/>
              </a:lnSpc>
              <a:spcBef>
                <a:spcPts val="0"/>
              </a:spcBef>
              <a:spcAft>
                <a:spcPts val="800"/>
              </a:spcAft>
              <a:buClr>
                <a:srgbClr val="000000"/>
              </a:buClr>
              <a:buSzPts val="2300"/>
              <a:buFont typeface="Arial" panose="020B0604020202020204" pitchFamily="34" charset="0"/>
              <a:buChar char="•"/>
              <a:tabLst/>
              <a:defRPr/>
            </a:pPr>
            <a:r>
              <a:rPr kumimoji="0" lang="en-US" sz="2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a:rPr>
              <a:t>Sharp decrease in the lifetime exclusion / estate tax, from ~$13.61M in 2025 to an est. $6.5M (adj. for inflation) in 2026.</a:t>
            </a:r>
          </a:p>
        </p:txBody>
      </p:sp>
    </p:spTree>
    <p:extLst>
      <p:ext uri="{BB962C8B-B14F-4D97-AF65-F5344CB8AC3E}">
        <p14:creationId xmlns:p14="http://schemas.microsoft.com/office/powerpoint/2010/main" val="1959181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F8E7FF-7607-C617-2281-13C086F63AC3}"/>
              </a:ext>
            </a:extLst>
          </p:cNvPr>
          <p:cNvSpPr>
            <a:spLocks noGrp="1"/>
          </p:cNvSpPr>
          <p:nvPr>
            <p:ph type="sldNum" sz="quarter" idx="12"/>
          </p:nvPr>
        </p:nvSpPr>
        <p:spPr/>
        <p:txBody>
          <a:bodyPr/>
          <a:lstStyle/>
          <a:p>
            <a:fld id="{77B15C1E-AB60-40E5-A6B9-EAEFAF12DDAF}" type="slidenum">
              <a:rPr lang="en-US" smtClean="0"/>
              <a:t>29</a:t>
            </a:fld>
            <a:endParaRPr lang="en-US" dirty="0"/>
          </a:p>
        </p:txBody>
      </p:sp>
      <p:sp>
        <p:nvSpPr>
          <p:cNvPr id="2" name="Footer Placeholder 1">
            <a:extLst>
              <a:ext uri="{FF2B5EF4-FFF2-40B4-BE49-F238E27FC236}">
                <a16:creationId xmlns:a16="http://schemas.microsoft.com/office/drawing/2014/main" id="{37CBB10D-FBEF-1FBA-739C-0CDF270C69FD}"/>
              </a:ext>
            </a:extLst>
          </p:cNvPr>
          <p:cNvSpPr txBox="1">
            <a:spLocks/>
          </p:cNvSpPr>
          <p:nvPr/>
        </p:nvSpPr>
        <p:spPr>
          <a:xfrm>
            <a:off x="3598255" y="6459785"/>
            <a:ext cx="4995487" cy="365125"/>
          </a:xfrm>
          <a:prstGeom prst="rect">
            <a:avLst/>
          </a:prstGeom>
          <a:noFill/>
          <a:ln>
            <a:noFill/>
          </a:ln>
        </p:spPr>
        <p:txBody>
          <a:bodyPr spcFirstLastPara="1" vert="horz" wrap="square" lIns="91425" tIns="45700" rIns="91425" bIns="45700" rtlCol="0" anchor="ctr" anchorCtr="0">
            <a:noAutofit/>
          </a:bodyPr>
          <a:lstStyle>
            <a:defPPr>
              <a:defRPr lang="en-US"/>
            </a:defPPr>
            <a:lvl1pPr marL="0" lvl="0" algn="ctr" defTabSz="914400" rtl="0" eaLnBrk="1" latinLnBrk="0" hangingPunct="1">
              <a:spcBef>
                <a:spcPts val="0"/>
              </a:spcBef>
              <a:spcAft>
                <a:spcPts val="0"/>
              </a:spcAft>
              <a:buClr>
                <a:srgbClr val="FFFFFF"/>
              </a:buClr>
              <a:buSzPts val="1400"/>
              <a:buFont typeface="Calibri"/>
              <a:buNone/>
              <a:defRPr sz="900" kern="1200" cap="all" baseline="0">
                <a:solidFill>
                  <a:srgbClr val="FFFFFF"/>
                </a:solidFill>
                <a:latin typeface="+mn-lt"/>
                <a:ea typeface="+mn-ea"/>
                <a:cs typeface="+mn-cs"/>
              </a:defRPr>
            </a:lvl1pPr>
            <a:lvl2pPr marL="457200" lvl="1"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2pPr>
            <a:lvl3pPr marL="914400" lvl="2"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3pPr>
            <a:lvl4pPr marL="1371600" lvl="3"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4pPr>
            <a:lvl5pPr marL="1828800" lvl="4"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5pPr>
            <a:lvl6pPr marL="2286000" lvl="5"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6pPr>
            <a:lvl7pPr marL="2743200" lvl="6"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7pPr>
            <a:lvl8pPr marL="3200400" lvl="7"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8pPr>
            <a:lvl9pPr marL="3657600" lvl="8"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9pPr>
          </a:lstStyle>
          <a:p>
            <a:r>
              <a:rPr lang="en-US" dirty="0">
                <a:latin typeface="Calibri" panose="020F0502020204030204"/>
              </a:rPr>
              <a:t>Copyright 2024, Taylor Financial Group, LLC | For Financial Professional Use Only</a:t>
            </a:r>
          </a:p>
        </p:txBody>
      </p:sp>
      <p:pic>
        <p:nvPicPr>
          <p:cNvPr id="8" name="Picture 7" descr="A logo with blue triangles&#10;&#10;Description automatically generated">
            <a:extLst>
              <a:ext uri="{FF2B5EF4-FFF2-40B4-BE49-F238E27FC236}">
                <a16:creationId xmlns:a16="http://schemas.microsoft.com/office/drawing/2014/main" id="{EE0F9064-9060-6C01-2C5B-FFB8BEC8080B}"/>
              </a:ext>
            </a:extLst>
          </p:cNvPr>
          <p:cNvPicPr>
            <a:picLocks noChangeAspect="1"/>
          </p:cNvPicPr>
          <p:nvPr/>
        </p:nvPicPr>
        <p:blipFill>
          <a:blip r:embed="rId3"/>
          <a:stretch>
            <a:fillRect/>
          </a:stretch>
        </p:blipFill>
        <p:spPr>
          <a:xfrm>
            <a:off x="0" y="6333120"/>
            <a:ext cx="2804160" cy="524881"/>
          </a:xfrm>
          <a:prstGeom prst="rect">
            <a:avLst/>
          </a:prstGeom>
        </p:spPr>
      </p:pic>
      <p:sp>
        <p:nvSpPr>
          <p:cNvPr id="4" name="Title 5">
            <a:extLst>
              <a:ext uri="{FF2B5EF4-FFF2-40B4-BE49-F238E27FC236}">
                <a16:creationId xmlns:a16="http://schemas.microsoft.com/office/drawing/2014/main" id="{927A88C9-E118-BEFA-10BB-A90966B59E49}"/>
              </a:ext>
            </a:extLst>
          </p:cNvPr>
          <p:cNvSpPr txBox="1">
            <a:spLocks/>
          </p:cNvSpPr>
          <p:nvPr/>
        </p:nvSpPr>
        <p:spPr>
          <a:xfrm>
            <a:off x="434847" y="196155"/>
            <a:ext cx="11322301" cy="71922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a:solidFill>
                  <a:schemeClr val="tx1"/>
                </a:solidFill>
                <a:latin typeface="Calibri" panose="020F0502020204030204" pitchFamily="34" charset="0"/>
                <a:cs typeface="Calibri" panose="020F0502020204030204" pitchFamily="34" charset="0"/>
              </a:rPr>
              <a:t>Lifetime Exclusion/Estate Tax Could Be Next to Sunset</a:t>
            </a:r>
          </a:p>
        </p:txBody>
      </p:sp>
      <p:sp>
        <p:nvSpPr>
          <p:cNvPr id="6" name="Google Shape;429;p18">
            <a:extLst>
              <a:ext uri="{FF2B5EF4-FFF2-40B4-BE49-F238E27FC236}">
                <a16:creationId xmlns:a16="http://schemas.microsoft.com/office/drawing/2014/main" id="{2D6A1B00-F43F-56DF-88AB-C1B150761483}"/>
              </a:ext>
            </a:extLst>
          </p:cNvPr>
          <p:cNvSpPr txBox="1"/>
          <p:nvPr/>
        </p:nvSpPr>
        <p:spPr>
          <a:xfrm>
            <a:off x="700977" y="1173892"/>
            <a:ext cx="6453315" cy="5001329"/>
          </a:xfrm>
          <a:prstGeom prst="rect">
            <a:avLst/>
          </a:prstGeom>
          <a:noFill/>
          <a:ln>
            <a:noFill/>
          </a:ln>
        </p:spPr>
        <p:txBody>
          <a:bodyPr spcFirstLastPara="1" wrap="square" lIns="91425" tIns="45700" rIns="91425" bIns="45700" anchor="t" anchorCtr="0">
            <a:spAutoFit/>
          </a:bodyPr>
          <a:lstStyle/>
          <a:p>
            <a:pPr marL="342900" marR="0" lvl="0" indent="-342900" algn="l" defTabSz="914400" rtl="0" eaLnBrk="1" fontAlgn="auto" latinLnBrk="0" hangingPunct="1">
              <a:lnSpc>
                <a:spcPct val="100000"/>
              </a:lnSpc>
              <a:spcBef>
                <a:spcPts val="0"/>
              </a:spcBef>
              <a:spcAft>
                <a:spcPts val="800"/>
              </a:spcAft>
              <a:buClr>
                <a:srgbClr val="000000"/>
              </a:buClr>
              <a:buSzPts val="2300"/>
              <a:buFont typeface="Arial" panose="020B0604020202020204" pitchFamily="34" charset="0"/>
              <a:buChar char="•"/>
              <a:tabLst/>
              <a:defRPr/>
            </a:pPr>
            <a:r>
              <a:rPr kumimoji="0" lang="en-US" sz="2300" b="0" i="0" u="none" strike="noStrike" kern="0" cap="none" spc="0" normalizeH="0" baseline="0" noProof="0" dirty="0">
                <a:ln>
                  <a:noFill/>
                </a:ln>
                <a:solidFill>
                  <a:srgbClr val="252525"/>
                </a:solidFill>
                <a:effectLst/>
                <a:uLnTx/>
                <a:uFillTx/>
                <a:latin typeface="Calibri" panose="020F0502020204030204" pitchFamily="34" charset="0"/>
                <a:cs typeface="Calibri" panose="020F0502020204030204" pitchFamily="34" charset="0"/>
                <a:sym typeface="Arial"/>
              </a:rPr>
              <a:t>Effective in 2018, the TCJA doubled the estate and gift tax exemption to $11.2 million for single filers, $22.4 million for couples, and continued to index the exemption levels for inflation. </a:t>
            </a:r>
          </a:p>
          <a:p>
            <a:pPr marL="342900" marR="0" lvl="0" indent="-342900" algn="l" defTabSz="914400" rtl="0" eaLnBrk="1" fontAlgn="auto" latinLnBrk="0" hangingPunct="1">
              <a:lnSpc>
                <a:spcPct val="100000"/>
              </a:lnSpc>
              <a:spcBef>
                <a:spcPts val="0"/>
              </a:spcBef>
              <a:spcAft>
                <a:spcPts val="800"/>
              </a:spcAft>
              <a:buClr>
                <a:srgbClr val="000000"/>
              </a:buClr>
              <a:buSzPts val="2300"/>
              <a:buFont typeface="Arial" panose="020B0604020202020204" pitchFamily="34" charset="0"/>
              <a:buChar char="•"/>
              <a:tabLst/>
              <a:defRPr/>
            </a:pPr>
            <a:r>
              <a:rPr kumimoji="0" lang="en-US" sz="2300" b="0" i="0" u="none" strike="noStrike" kern="0" cap="none" spc="0" normalizeH="0" baseline="0" noProof="0" dirty="0">
                <a:ln>
                  <a:noFill/>
                </a:ln>
                <a:solidFill>
                  <a:srgbClr val="252525"/>
                </a:solidFill>
                <a:effectLst/>
                <a:uLnTx/>
                <a:uFillTx/>
                <a:latin typeface="Calibri" panose="020F0502020204030204" pitchFamily="34" charset="0"/>
                <a:cs typeface="Calibri" panose="020F0502020204030204" pitchFamily="34" charset="0"/>
                <a:sym typeface="Arial"/>
              </a:rPr>
              <a:t>In 2024, the federal estate and gift tax threshold increased to $13.61 million per individual, $27.22 million for couples. </a:t>
            </a:r>
          </a:p>
          <a:p>
            <a:pPr marL="342900" marR="0" lvl="0" indent="-342900" algn="l" defTabSz="914400" rtl="0" eaLnBrk="1" fontAlgn="auto" latinLnBrk="0" hangingPunct="1">
              <a:lnSpc>
                <a:spcPct val="100000"/>
              </a:lnSpc>
              <a:spcBef>
                <a:spcPts val="0"/>
              </a:spcBef>
              <a:spcAft>
                <a:spcPts val="800"/>
              </a:spcAft>
              <a:buClr>
                <a:srgbClr val="000000"/>
              </a:buClr>
              <a:buSzPts val="2300"/>
              <a:buFont typeface="Arial" panose="020B0604020202020204" pitchFamily="34" charset="0"/>
              <a:buChar char="•"/>
              <a:tabLst/>
              <a:defRPr/>
            </a:pPr>
            <a:r>
              <a:rPr kumimoji="0" lang="en-US" sz="2300" b="0" i="0" u="none" strike="noStrike" kern="0" cap="none" spc="0" normalizeH="0" baseline="0" noProof="0" dirty="0">
                <a:ln>
                  <a:noFill/>
                </a:ln>
                <a:solidFill>
                  <a:srgbClr val="252525"/>
                </a:solidFill>
                <a:effectLst/>
                <a:uLnTx/>
                <a:uFillTx/>
                <a:latin typeface="Calibri" panose="020F0502020204030204" pitchFamily="34" charset="0"/>
                <a:cs typeface="Calibri" panose="020F0502020204030204" pitchFamily="34" charset="0"/>
                <a:sym typeface="Arial"/>
              </a:rPr>
              <a:t>In 2026, the estate and gift exemption will revert back to pre-TCJA levels, effectively reduced by half, and expected to be in the ballpark of $6.5 million per individual or $13 million for a married couple once adjusted for inflation, according to RBC.</a:t>
            </a:r>
            <a:endParaRPr kumimoji="0" lang="en-US" sz="23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a:endParaRPr>
          </a:p>
        </p:txBody>
      </p:sp>
      <p:graphicFrame>
        <p:nvGraphicFramePr>
          <p:cNvPr id="7" name="Table 4">
            <a:extLst>
              <a:ext uri="{FF2B5EF4-FFF2-40B4-BE49-F238E27FC236}">
                <a16:creationId xmlns:a16="http://schemas.microsoft.com/office/drawing/2014/main" id="{857529FA-A400-835A-4C62-51E60719A2C7}"/>
              </a:ext>
            </a:extLst>
          </p:cNvPr>
          <p:cNvGraphicFramePr>
            <a:graphicFrameLocks noGrp="1"/>
          </p:cNvGraphicFramePr>
          <p:nvPr/>
        </p:nvGraphicFramePr>
        <p:xfrm>
          <a:off x="7393282" y="730022"/>
          <a:ext cx="4028523" cy="5555507"/>
        </p:xfrm>
        <a:graphic>
          <a:graphicData uri="http://schemas.openxmlformats.org/drawingml/2006/table">
            <a:tbl>
              <a:tblPr firstRow="1" bandRow="1"/>
              <a:tblGrid>
                <a:gridCol w="1202107">
                  <a:extLst>
                    <a:ext uri="{9D8B030D-6E8A-4147-A177-3AD203B41FA5}">
                      <a16:colId xmlns:a16="http://schemas.microsoft.com/office/drawing/2014/main" val="2295442876"/>
                    </a:ext>
                  </a:extLst>
                </a:gridCol>
                <a:gridCol w="2826416">
                  <a:extLst>
                    <a:ext uri="{9D8B030D-6E8A-4147-A177-3AD203B41FA5}">
                      <a16:colId xmlns:a16="http://schemas.microsoft.com/office/drawing/2014/main" val="673713236"/>
                    </a:ext>
                  </a:extLst>
                </a:gridCol>
              </a:tblGrid>
              <a:tr h="501354">
                <a:tc>
                  <a:txBody>
                    <a:bodyPr/>
                    <a:lstStyle/>
                    <a:p>
                      <a:pPr algn="l" fontAlgn="b"/>
                      <a:r>
                        <a:rPr lang="en-US" sz="1200" b="1" dirty="0">
                          <a:solidFill>
                            <a:schemeClr val="bg2"/>
                          </a:solidFill>
                          <a:effectLst/>
                        </a:rPr>
                        <a:t>Year of Death</a:t>
                      </a:r>
                    </a:p>
                  </a:txBody>
                  <a:tcPr marL="76200" marR="76200" marT="76200" marB="76200" anchor="b"/>
                </a:tc>
                <a:tc>
                  <a:txBody>
                    <a:bodyPr/>
                    <a:lstStyle/>
                    <a:p>
                      <a:pPr algn="l" fontAlgn="b"/>
                      <a:r>
                        <a:rPr lang="en-US" sz="1200" b="1" dirty="0">
                          <a:solidFill>
                            <a:schemeClr val="bg2"/>
                          </a:solidFill>
                          <a:effectLst/>
                        </a:rPr>
                        <a:t>Gift and Estate Tax Basic Exclusion Amount Per Individual</a:t>
                      </a:r>
                    </a:p>
                  </a:txBody>
                  <a:tcPr marL="76200" marR="76200" marT="76200" marB="76200" anchor="b"/>
                </a:tc>
                <a:extLst>
                  <a:ext uri="{0D108BD9-81ED-4DB2-BD59-A6C34878D82A}">
                    <a16:rowId xmlns:a16="http://schemas.microsoft.com/office/drawing/2014/main" val="2177640718"/>
                  </a:ext>
                </a:extLst>
              </a:tr>
              <a:tr h="324405">
                <a:tc>
                  <a:txBody>
                    <a:bodyPr/>
                    <a:lstStyle/>
                    <a:p>
                      <a:pPr fontAlgn="t"/>
                      <a:r>
                        <a:rPr lang="en-US" sz="1200">
                          <a:effectLst/>
                        </a:rPr>
                        <a:t>2011</a:t>
                      </a:r>
                    </a:p>
                  </a:txBody>
                  <a:tcPr marL="76200" marR="76200" marT="76200" marB="76200"/>
                </a:tc>
                <a:tc>
                  <a:txBody>
                    <a:bodyPr/>
                    <a:lstStyle/>
                    <a:p>
                      <a:pPr fontAlgn="t"/>
                      <a:r>
                        <a:rPr lang="en-US" sz="1200" dirty="0">
                          <a:effectLst/>
                        </a:rPr>
                        <a:t>$5,000,000</a:t>
                      </a:r>
                    </a:p>
                  </a:txBody>
                  <a:tcPr marL="76200" marR="76200" marT="76200" marB="76200"/>
                </a:tc>
                <a:extLst>
                  <a:ext uri="{0D108BD9-81ED-4DB2-BD59-A6C34878D82A}">
                    <a16:rowId xmlns:a16="http://schemas.microsoft.com/office/drawing/2014/main" val="599208966"/>
                  </a:ext>
                </a:extLst>
              </a:tr>
              <a:tr h="324405">
                <a:tc>
                  <a:txBody>
                    <a:bodyPr/>
                    <a:lstStyle/>
                    <a:p>
                      <a:pPr fontAlgn="t"/>
                      <a:r>
                        <a:rPr lang="en-US" sz="1200">
                          <a:effectLst/>
                        </a:rPr>
                        <a:t>2012</a:t>
                      </a:r>
                    </a:p>
                  </a:txBody>
                  <a:tcPr marL="76200" marR="76200" marT="76200" marB="76200"/>
                </a:tc>
                <a:tc>
                  <a:txBody>
                    <a:bodyPr/>
                    <a:lstStyle/>
                    <a:p>
                      <a:pPr fontAlgn="t"/>
                      <a:r>
                        <a:rPr lang="en-US" sz="1200" dirty="0">
                          <a:effectLst/>
                        </a:rPr>
                        <a:t>$5,120,000</a:t>
                      </a:r>
                    </a:p>
                  </a:txBody>
                  <a:tcPr marL="76200" marR="76200" marT="76200" marB="76200"/>
                </a:tc>
                <a:extLst>
                  <a:ext uri="{0D108BD9-81ED-4DB2-BD59-A6C34878D82A}">
                    <a16:rowId xmlns:a16="http://schemas.microsoft.com/office/drawing/2014/main" val="763873559"/>
                  </a:ext>
                </a:extLst>
              </a:tr>
              <a:tr h="324405">
                <a:tc>
                  <a:txBody>
                    <a:bodyPr/>
                    <a:lstStyle/>
                    <a:p>
                      <a:pPr fontAlgn="t"/>
                      <a:r>
                        <a:rPr lang="en-US" sz="1200">
                          <a:effectLst/>
                        </a:rPr>
                        <a:t>2013</a:t>
                      </a:r>
                    </a:p>
                  </a:txBody>
                  <a:tcPr marL="76200" marR="76200" marT="76200" marB="76200"/>
                </a:tc>
                <a:tc>
                  <a:txBody>
                    <a:bodyPr/>
                    <a:lstStyle/>
                    <a:p>
                      <a:pPr fontAlgn="t"/>
                      <a:r>
                        <a:rPr lang="en-US" sz="1200" dirty="0">
                          <a:effectLst/>
                        </a:rPr>
                        <a:t>$5,250,000</a:t>
                      </a:r>
                    </a:p>
                  </a:txBody>
                  <a:tcPr marL="76200" marR="76200" marT="76200" marB="76200"/>
                </a:tc>
                <a:extLst>
                  <a:ext uri="{0D108BD9-81ED-4DB2-BD59-A6C34878D82A}">
                    <a16:rowId xmlns:a16="http://schemas.microsoft.com/office/drawing/2014/main" val="3904898680"/>
                  </a:ext>
                </a:extLst>
              </a:tr>
              <a:tr h="324405">
                <a:tc>
                  <a:txBody>
                    <a:bodyPr/>
                    <a:lstStyle/>
                    <a:p>
                      <a:pPr fontAlgn="t"/>
                      <a:r>
                        <a:rPr lang="en-US" sz="1200" dirty="0">
                          <a:effectLst/>
                        </a:rPr>
                        <a:t>2014</a:t>
                      </a:r>
                    </a:p>
                  </a:txBody>
                  <a:tcPr marL="76200" marR="76200" marT="76200" marB="76200"/>
                </a:tc>
                <a:tc>
                  <a:txBody>
                    <a:bodyPr/>
                    <a:lstStyle/>
                    <a:p>
                      <a:pPr fontAlgn="t"/>
                      <a:r>
                        <a:rPr lang="en-US" sz="1200" dirty="0">
                          <a:effectLst/>
                        </a:rPr>
                        <a:t>$5,340,000</a:t>
                      </a:r>
                    </a:p>
                  </a:txBody>
                  <a:tcPr marL="76200" marR="76200" marT="76200" marB="76200"/>
                </a:tc>
                <a:extLst>
                  <a:ext uri="{0D108BD9-81ED-4DB2-BD59-A6C34878D82A}">
                    <a16:rowId xmlns:a16="http://schemas.microsoft.com/office/drawing/2014/main" val="1606514011"/>
                  </a:ext>
                </a:extLst>
              </a:tr>
              <a:tr h="324405">
                <a:tc>
                  <a:txBody>
                    <a:bodyPr/>
                    <a:lstStyle/>
                    <a:p>
                      <a:pPr fontAlgn="t"/>
                      <a:r>
                        <a:rPr lang="en-US" sz="1200">
                          <a:effectLst/>
                        </a:rPr>
                        <a:t>2015</a:t>
                      </a:r>
                    </a:p>
                  </a:txBody>
                  <a:tcPr marL="76200" marR="76200" marT="76200" marB="76200"/>
                </a:tc>
                <a:tc>
                  <a:txBody>
                    <a:bodyPr/>
                    <a:lstStyle/>
                    <a:p>
                      <a:pPr fontAlgn="t"/>
                      <a:r>
                        <a:rPr lang="en-US" sz="1200">
                          <a:effectLst/>
                        </a:rPr>
                        <a:t>$5,430,000</a:t>
                      </a:r>
                    </a:p>
                  </a:txBody>
                  <a:tcPr marL="76200" marR="76200" marT="76200" marB="76200"/>
                </a:tc>
                <a:extLst>
                  <a:ext uri="{0D108BD9-81ED-4DB2-BD59-A6C34878D82A}">
                    <a16:rowId xmlns:a16="http://schemas.microsoft.com/office/drawing/2014/main" val="658870299"/>
                  </a:ext>
                </a:extLst>
              </a:tr>
              <a:tr h="324405">
                <a:tc>
                  <a:txBody>
                    <a:bodyPr/>
                    <a:lstStyle/>
                    <a:p>
                      <a:pPr fontAlgn="t"/>
                      <a:r>
                        <a:rPr lang="en-US" sz="1200">
                          <a:effectLst/>
                        </a:rPr>
                        <a:t>2016</a:t>
                      </a:r>
                    </a:p>
                  </a:txBody>
                  <a:tcPr marL="76200" marR="76200" marT="76200" marB="76200"/>
                </a:tc>
                <a:tc>
                  <a:txBody>
                    <a:bodyPr/>
                    <a:lstStyle/>
                    <a:p>
                      <a:pPr fontAlgn="t"/>
                      <a:r>
                        <a:rPr lang="en-US" sz="1200" dirty="0">
                          <a:effectLst/>
                        </a:rPr>
                        <a:t>$5,450,000</a:t>
                      </a:r>
                    </a:p>
                  </a:txBody>
                  <a:tcPr marL="76200" marR="76200" marT="76200" marB="76200"/>
                </a:tc>
                <a:extLst>
                  <a:ext uri="{0D108BD9-81ED-4DB2-BD59-A6C34878D82A}">
                    <a16:rowId xmlns:a16="http://schemas.microsoft.com/office/drawing/2014/main" val="112075286"/>
                  </a:ext>
                </a:extLst>
              </a:tr>
              <a:tr h="324405">
                <a:tc>
                  <a:txBody>
                    <a:bodyPr/>
                    <a:lstStyle/>
                    <a:p>
                      <a:pPr fontAlgn="t"/>
                      <a:r>
                        <a:rPr lang="en-US" sz="1200">
                          <a:effectLst/>
                        </a:rPr>
                        <a:t>2017</a:t>
                      </a:r>
                    </a:p>
                  </a:txBody>
                  <a:tcPr marL="76200" marR="76200" marT="76200" marB="76200"/>
                </a:tc>
                <a:tc>
                  <a:txBody>
                    <a:bodyPr/>
                    <a:lstStyle/>
                    <a:p>
                      <a:pPr fontAlgn="t"/>
                      <a:r>
                        <a:rPr lang="en-US" sz="1200" dirty="0">
                          <a:effectLst/>
                        </a:rPr>
                        <a:t>$5,490,000</a:t>
                      </a:r>
                    </a:p>
                  </a:txBody>
                  <a:tcPr marL="76200" marR="76200" marT="76200" marB="76200"/>
                </a:tc>
                <a:extLst>
                  <a:ext uri="{0D108BD9-81ED-4DB2-BD59-A6C34878D82A}">
                    <a16:rowId xmlns:a16="http://schemas.microsoft.com/office/drawing/2014/main" val="1909047593"/>
                  </a:ext>
                </a:extLst>
              </a:tr>
              <a:tr h="324405">
                <a:tc>
                  <a:txBody>
                    <a:bodyPr/>
                    <a:lstStyle/>
                    <a:p>
                      <a:pPr fontAlgn="t"/>
                      <a:r>
                        <a:rPr lang="en-US" sz="1200">
                          <a:effectLst/>
                        </a:rPr>
                        <a:t>2018</a:t>
                      </a:r>
                    </a:p>
                  </a:txBody>
                  <a:tcPr marL="76200" marR="76200" marT="76200" marB="76200"/>
                </a:tc>
                <a:tc>
                  <a:txBody>
                    <a:bodyPr/>
                    <a:lstStyle/>
                    <a:p>
                      <a:pPr fontAlgn="t"/>
                      <a:r>
                        <a:rPr lang="en-US" sz="1200">
                          <a:effectLst/>
                        </a:rPr>
                        <a:t>$11,180,000</a:t>
                      </a:r>
                    </a:p>
                  </a:txBody>
                  <a:tcPr marL="76200" marR="76200" marT="76200" marB="76200"/>
                </a:tc>
                <a:extLst>
                  <a:ext uri="{0D108BD9-81ED-4DB2-BD59-A6C34878D82A}">
                    <a16:rowId xmlns:a16="http://schemas.microsoft.com/office/drawing/2014/main" val="1002902569"/>
                  </a:ext>
                </a:extLst>
              </a:tr>
              <a:tr h="324405">
                <a:tc>
                  <a:txBody>
                    <a:bodyPr/>
                    <a:lstStyle/>
                    <a:p>
                      <a:pPr fontAlgn="t"/>
                      <a:r>
                        <a:rPr lang="en-US" sz="1200">
                          <a:effectLst/>
                        </a:rPr>
                        <a:t>2019</a:t>
                      </a:r>
                    </a:p>
                  </a:txBody>
                  <a:tcPr marL="76200" marR="76200" marT="76200" marB="76200"/>
                </a:tc>
                <a:tc>
                  <a:txBody>
                    <a:bodyPr/>
                    <a:lstStyle/>
                    <a:p>
                      <a:pPr fontAlgn="t"/>
                      <a:r>
                        <a:rPr lang="en-US" sz="1200">
                          <a:effectLst/>
                        </a:rPr>
                        <a:t>$11,400,000</a:t>
                      </a:r>
                    </a:p>
                  </a:txBody>
                  <a:tcPr marL="76200" marR="76200" marT="76200" marB="76200"/>
                </a:tc>
                <a:extLst>
                  <a:ext uri="{0D108BD9-81ED-4DB2-BD59-A6C34878D82A}">
                    <a16:rowId xmlns:a16="http://schemas.microsoft.com/office/drawing/2014/main" val="1964179439"/>
                  </a:ext>
                </a:extLst>
              </a:tr>
              <a:tr h="324405">
                <a:tc>
                  <a:txBody>
                    <a:bodyPr/>
                    <a:lstStyle/>
                    <a:p>
                      <a:pPr fontAlgn="t"/>
                      <a:r>
                        <a:rPr lang="en-US" sz="1200">
                          <a:effectLst/>
                        </a:rPr>
                        <a:t>2020</a:t>
                      </a:r>
                    </a:p>
                  </a:txBody>
                  <a:tcPr marL="76200" marR="76200" marT="76200" marB="76200"/>
                </a:tc>
                <a:tc>
                  <a:txBody>
                    <a:bodyPr/>
                    <a:lstStyle/>
                    <a:p>
                      <a:pPr fontAlgn="t"/>
                      <a:r>
                        <a:rPr lang="en-US" sz="1200" dirty="0">
                          <a:effectLst/>
                        </a:rPr>
                        <a:t>$11,580,000</a:t>
                      </a:r>
                    </a:p>
                  </a:txBody>
                  <a:tcPr marL="76200" marR="76200" marT="76200" marB="76200"/>
                </a:tc>
                <a:extLst>
                  <a:ext uri="{0D108BD9-81ED-4DB2-BD59-A6C34878D82A}">
                    <a16:rowId xmlns:a16="http://schemas.microsoft.com/office/drawing/2014/main" val="1474899925"/>
                  </a:ext>
                </a:extLst>
              </a:tr>
              <a:tr h="324405">
                <a:tc>
                  <a:txBody>
                    <a:bodyPr/>
                    <a:lstStyle/>
                    <a:p>
                      <a:pPr fontAlgn="t"/>
                      <a:r>
                        <a:rPr lang="en-US" sz="1200">
                          <a:effectLst/>
                        </a:rPr>
                        <a:t>2021</a:t>
                      </a:r>
                    </a:p>
                  </a:txBody>
                  <a:tcPr marL="76200" marR="76200" marT="76200" marB="76200"/>
                </a:tc>
                <a:tc>
                  <a:txBody>
                    <a:bodyPr/>
                    <a:lstStyle/>
                    <a:p>
                      <a:pPr fontAlgn="t"/>
                      <a:r>
                        <a:rPr lang="en-US" sz="1200">
                          <a:effectLst/>
                        </a:rPr>
                        <a:t>$11,700,000</a:t>
                      </a:r>
                    </a:p>
                  </a:txBody>
                  <a:tcPr marL="76200" marR="76200" marT="76200" marB="76200"/>
                </a:tc>
                <a:extLst>
                  <a:ext uri="{0D108BD9-81ED-4DB2-BD59-A6C34878D82A}">
                    <a16:rowId xmlns:a16="http://schemas.microsoft.com/office/drawing/2014/main" val="4097665053"/>
                  </a:ext>
                </a:extLst>
              </a:tr>
              <a:tr h="324405">
                <a:tc>
                  <a:txBody>
                    <a:bodyPr/>
                    <a:lstStyle/>
                    <a:p>
                      <a:pPr fontAlgn="t"/>
                      <a:r>
                        <a:rPr lang="en-US" sz="1200">
                          <a:effectLst/>
                        </a:rPr>
                        <a:t>2022</a:t>
                      </a:r>
                    </a:p>
                  </a:txBody>
                  <a:tcPr marL="76200" marR="76200" marT="76200" marB="76200"/>
                </a:tc>
                <a:tc>
                  <a:txBody>
                    <a:bodyPr/>
                    <a:lstStyle/>
                    <a:p>
                      <a:pPr fontAlgn="t"/>
                      <a:r>
                        <a:rPr lang="en-US" sz="1200" dirty="0">
                          <a:effectLst/>
                        </a:rPr>
                        <a:t>$12,060,000</a:t>
                      </a:r>
                    </a:p>
                  </a:txBody>
                  <a:tcPr marL="76200" marR="76200" marT="76200" marB="76200"/>
                </a:tc>
                <a:extLst>
                  <a:ext uri="{0D108BD9-81ED-4DB2-BD59-A6C34878D82A}">
                    <a16:rowId xmlns:a16="http://schemas.microsoft.com/office/drawing/2014/main" val="1991489505"/>
                  </a:ext>
                </a:extLst>
              </a:tr>
              <a:tr h="324405">
                <a:tc>
                  <a:txBody>
                    <a:bodyPr/>
                    <a:lstStyle/>
                    <a:p>
                      <a:pPr fontAlgn="t"/>
                      <a:r>
                        <a:rPr lang="en-US" sz="1200">
                          <a:effectLst/>
                        </a:rPr>
                        <a:t>2023</a:t>
                      </a:r>
                    </a:p>
                  </a:txBody>
                  <a:tcPr marL="76200" marR="76200" marT="76200" marB="76200"/>
                </a:tc>
                <a:tc>
                  <a:txBody>
                    <a:bodyPr/>
                    <a:lstStyle/>
                    <a:p>
                      <a:pPr fontAlgn="t"/>
                      <a:r>
                        <a:rPr lang="en-US" sz="1200" dirty="0">
                          <a:effectLst/>
                        </a:rPr>
                        <a:t>$12,920,000</a:t>
                      </a:r>
                    </a:p>
                  </a:txBody>
                  <a:tcPr marL="76200" marR="76200" marT="76200" marB="76200"/>
                </a:tc>
                <a:extLst>
                  <a:ext uri="{0D108BD9-81ED-4DB2-BD59-A6C34878D82A}">
                    <a16:rowId xmlns:a16="http://schemas.microsoft.com/office/drawing/2014/main" val="139085550"/>
                  </a:ext>
                </a:extLst>
              </a:tr>
              <a:tr h="324405">
                <a:tc>
                  <a:txBody>
                    <a:bodyPr/>
                    <a:lstStyle/>
                    <a:p>
                      <a:pPr fontAlgn="t"/>
                      <a:r>
                        <a:rPr lang="en-US" sz="1200" dirty="0">
                          <a:effectLst/>
                        </a:rPr>
                        <a:t>2024, 2025</a:t>
                      </a:r>
                    </a:p>
                  </a:txBody>
                  <a:tcPr marL="76200" marR="76200" marT="76200" marB="76200"/>
                </a:tc>
                <a:tc>
                  <a:txBody>
                    <a:bodyPr/>
                    <a:lstStyle/>
                    <a:p>
                      <a:pPr fontAlgn="t"/>
                      <a:r>
                        <a:rPr lang="en-US" sz="1200" dirty="0">
                          <a:effectLst/>
                        </a:rPr>
                        <a:t>$13,610,000 (2024) </a:t>
                      </a:r>
                      <a:r>
                        <a:rPr lang="en-US" sz="1200" i="1" dirty="0">
                          <a:effectLst/>
                        </a:rPr>
                        <a:t>(2025 TBD)</a:t>
                      </a:r>
                    </a:p>
                  </a:txBody>
                  <a:tcPr marL="76200" marR="76200" marT="76200" marB="76200"/>
                </a:tc>
                <a:extLst>
                  <a:ext uri="{0D108BD9-81ED-4DB2-BD59-A6C34878D82A}">
                    <a16:rowId xmlns:a16="http://schemas.microsoft.com/office/drawing/2014/main" val="1541114205"/>
                  </a:ext>
                </a:extLst>
              </a:tr>
              <a:tr h="343427">
                <a:tc>
                  <a:txBody>
                    <a:bodyPr/>
                    <a:lstStyle/>
                    <a:p>
                      <a:pPr fontAlgn="t"/>
                      <a:r>
                        <a:rPr lang="en-US" sz="1200" dirty="0">
                          <a:effectLst/>
                        </a:rPr>
                        <a:t>2026</a:t>
                      </a:r>
                    </a:p>
                  </a:txBody>
                  <a:tcPr marL="76200" marR="76200" marT="76200" marB="76200"/>
                </a:tc>
                <a:tc>
                  <a:txBody>
                    <a:bodyPr/>
                    <a:lstStyle/>
                    <a:p>
                      <a:pPr marL="0" marR="0" lvl="0" indent="0" algn="l" defTabSz="914400" rtl="0" eaLnBrk="1" fontAlgn="t" latinLnBrk="0" hangingPunct="1">
                        <a:lnSpc>
                          <a:spcPct val="100000"/>
                        </a:lnSpc>
                        <a:spcBef>
                          <a:spcPts val="0"/>
                        </a:spcBef>
                        <a:spcAft>
                          <a:spcPts val="0"/>
                        </a:spcAft>
                        <a:buClr>
                          <a:srgbClr val="000000"/>
                        </a:buClr>
                        <a:buSzTx/>
                        <a:buFont typeface="Arial"/>
                        <a:buNone/>
                        <a:tabLst/>
                        <a:defRPr/>
                      </a:pPr>
                      <a:r>
                        <a:rPr lang="en-US" sz="1200" dirty="0">
                          <a:effectLst/>
                        </a:rPr>
                        <a:t>$5,490,000 (to be adj. for inflation)</a:t>
                      </a:r>
                    </a:p>
                  </a:txBody>
                  <a:tcPr marL="76200" marR="76200" marT="76200" marB="76200"/>
                </a:tc>
                <a:extLst>
                  <a:ext uri="{0D108BD9-81ED-4DB2-BD59-A6C34878D82A}">
                    <a16:rowId xmlns:a16="http://schemas.microsoft.com/office/drawing/2014/main" val="2927074769"/>
                  </a:ext>
                </a:extLst>
              </a:tr>
            </a:tbl>
          </a:graphicData>
        </a:graphic>
      </p:graphicFrame>
      <p:sp>
        <p:nvSpPr>
          <p:cNvPr id="9" name="Google Shape;366;p11">
            <a:extLst>
              <a:ext uri="{FF2B5EF4-FFF2-40B4-BE49-F238E27FC236}">
                <a16:creationId xmlns:a16="http://schemas.microsoft.com/office/drawing/2014/main" id="{6D4F0235-2B66-34BA-60BC-C8BF7E754B3B}"/>
              </a:ext>
            </a:extLst>
          </p:cNvPr>
          <p:cNvSpPr/>
          <p:nvPr/>
        </p:nvSpPr>
        <p:spPr>
          <a:xfrm>
            <a:off x="7380046" y="3585682"/>
            <a:ext cx="4028523" cy="2699847"/>
          </a:xfrm>
          <a:prstGeom prst="rect">
            <a:avLst/>
          </a:prstGeom>
          <a:noFill/>
          <a:ln w="25400" cap="flat" cmpd="sng">
            <a:solidFill>
              <a:srgbClr val="FF0000"/>
            </a:solidFill>
            <a:prstDash val="dash"/>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 name="TextBox 9">
            <a:extLst>
              <a:ext uri="{FF2B5EF4-FFF2-40B4-BE49-F238E27FC236}">
                <a16:creationId xmlns:a16="http://schemas.microsoft.com/office/drawing/2014/main" id="{7131AF0E-A574-A717-07ED-803F2F56A457}"/>
              </a:ext>
            </a:extLst>
          </p:cNvPr>
          <p:cNvSpPr txBox="1"/>
          <p:nvPr/>
        </p:nvSpPr>
        <p:spPr>
          <a:xfrm>
            <a:off x="5034071" y="6036721"/>
            <a:ext cx="223971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Source: Internal Revenue Service</a:t>
            </a:r>
          </a:p>
        </p:txBody>
      </p:sp>
    </p:spTree>
    <p:extLst>
      <p:ext uri="{BB962C8B-B14F-4D97-AF65-F5344CB8AC3E}">
        <p14:creationId xmlns:p14="http://schemas.microsoft.com/office/powerpoint/2010/main" val="943679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9"/>
          <p:cNvSpPr/>
          <p:nvPr/>
        </p:nvSpPr>
        <p:spPr>
          <a:xfrm>
            <a:off x="1953768" y="304800"/>
            <a:ext cx="8284464" cy="6858000"/>
          </a:xfrm>
          <a:custGeom>
            <a:avLst/>
            <a:gdLst/>
            <a:ahLst/>
            <a:cxnLst/>
            <a:rect l="l" t="t" r="r" b="b"/>
            <a:pathLst>
              <a:path w="8284464" h="6858000" extrusionOk="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44" name="Google Shape;344;p9"/>
          <p:cNvSpPr/>
          <p:nvPr/>
        </p:nvSpPr>
        <p:spPr>
          <a:xfrm>
            <a:off x="2118360" y="304800"/>
            <a:ext cx="7955280" cy="6858000"/>
          </a:xfrm>
          <a:custGeom>
            <a:avLst/>
            <a:gdLst/>
            <a:ahLst/>
            <a:cxnLst/>
            <a:rect l="l" t="t" r="r" b="b"/>
            <a:pathLst>
              <a:path w="7955280" h="6858000" extrusionOk="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45" name="Google Shape;345;p9"/>
          <p:cNvSpPr txBox="1">
            <a:spLocks noGrp="1"/>
          </p:cNvSpPr>
          <p:nvPr>
            <p:ph type="ctrTitle"/>
          </p:nvPr>
        </p:nvSpPr>
        <p:spPr>
          <a:xfrm>
            <a:off x="2028826" y="1335314"/>
            <a:ext cx="8524874" cy="4238172"/>
          </a:xfrm>
          <a:prstGeom prst="rect">
            <a:avLst/>
          </a:prstGeom>
          <a:solidFill>
            <a:schemeClr val="lt1"/>
          </a:solidFill>
          <a:ln>
            <a:noFill/>
          </a:ln>
        </p:spPr>
        <p:txBody>
          <a:bodyPr spcFirstLastPara="1" wrap="square" lIns="91425" tIns="45700" rIns="91425" bIns="45700" anchor="ctr" anchorCtr="0">
            <a:noAutofit/>
          </a:bodyPr>
          <a:lstStyle/>
          <a:p>
            <a:pPr lvl="0" algn="ctr">
              <a:lnSpc>
                <a:spcPct val="90000"/>
              </a:lnSpc>
              <a:buClr>
                <a:srgbClr val="0C0C0C"/>
              </a:buClr>
              <a:buSzPts val="7000"/>
            </a:pPr>
            <a:r>
              <a:rPr lang="en-US" sz="6400" b="1" dirty="0">
                <a:solidFill>
                  <a:srgbClr val="0C0C0C"/>
                </a:solidFill>
                <a:latin typeface="Calibri Light" panose="020F0302020204030204" pitchFamily="34" charset="0"/>
                <a:cs typeface="Calibri Light" panose="020F0302020204030204" pitchFamily="34" charset="0"/>
              </a:rPr>
              <a:t>1. Tax Report 2.0 – Updated!</a:t>
            </a:r>
            <a:endParaRPr sz="6400" dirty="0">
              <a:latin typeface="Calibri Light" panose="020F0302020204030204" pitchFamily="34" charset="0"/>
              <a:cs typeface="Calibri Light" panose="020F0302020204030204" pitchFamily="34" charset="0"/>
            </a:endParaRPr>
          </a:p>
        </p:txBody>
      </p:sp>
      <p:sp>
        <p:nvSpPr>
          <p:cNvPr id="3" name="Footer Placeholder 2">
            <a:extLst>
              <a:ext uri="{FF2B5EF4-FFF2-40B4-BE49-F238E27FC236}">
                <a16:creationId xmlns:a16="http://schemas.microsoft.com/office/drawing/2014/main" id="{E1F62741-393F-8501-F21E-D32C0AD0D788}"/>
              </a:ext>
            </a:extLst>
          </p:cNvPr>
          <p:cNvSpPr>
            <a:spLocks noGrp="1"/>
          </p:cNvSpPr>
          <p:nvPr>
            <p:ph type="ftr" idx="11"/>
          </p:nvPr>
        </p:nvSpPr>
        <p:spPr>
          <a:xfrm>
            <a:off x="3686185" y="6459785"/>
            <a:ext cx="4822804" cy="365125"/>
          </a:xfrm>
        </p:spPr>
        <p:txBody>
          <a:bodyPr/>
          <a:lstStyle/>
          <a:p>
            <a:r>
              <a:rPr lang="en-US"/>
              <a:t>Copyright 2022, Taylor Financial Group, LLC | For Financial Professional Use Only</a:t>
            </a:r>
          </a:p>
        </p:txBody>
      </p:sp>
      <p:sp>
        <p:nvSpPr>
          <p:cNvPr id="4" name="Slide Number Placeholder 3">
            <a:extLst>
              <a:ext uri="{FF2B5EF4-FFF2-40B4-BE49-F238E27FC236}">
                <a16:creationId xmlns:a16="http://schemas.microsoft.com/office/drawing/2014/main" id="{CD076C72-27FA-D200-D3C7-F1FC7F3D2D7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Tree>
    <p:extLst>
      <p:ext uri="{BB962C8B-B14F-4D97-AF65-F5344CB8AC3E}">
        <p14:creationId xmlns:p14="http://schemas.microsoft.com/office/powerpoint/2010/main" val="272530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345"/>
                                        </p:tgtEl>
                                        <p:attrNameLst>
                                          <p:attrName>style.visibility</p:attrName>
                                        </p:attrNameLst>
                                      </p:cBhvr>
                                      <p:to>
                                        <p:strVal val="visible"/>
                                      </p:to>
                                    </p:set>
                                    <p:animEffect transition="in" filter="fade">
                                      <p:cBhvr>
                                        <p:cTn id="7" dur="700"/>
                                        <p:tgtEl>
                                          <p:spTgt spid="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7" name="Google Shape;687;p89"/>
          <p:cNvSpPr txBox="1"/>
          <p:nvPr/>
        </p:nvSpPr>
        <p:spPr>
          <a:xfrm>
            <a:off x="1001619" y="285472"/>
            <a:ext cx="11023688" cy="503752"/>
          </a:xfrm>
          <a:prstGeom prst="rect">
            <a:avLst/>
          </a:prstGeom>
          <a:noFill/>
          <a:ln>
            <a:noFill/>
          </a:ln>
        </p:spPr>
        <p:txBody>
          <a:bodyPr spcFirstLastPara="1" wrap="square" lIns="0" tIns="11200" rIns="0" bIns="0" anchor="t" anchorCtr="0">
            <a:spAutoFit/>
          </a:bodyPr>
          <a:lstStyle/>
          <a:p>
            <a:pPr marL="11206"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0000"/>
                </a:solidFill>
                <a:effectLst/>
                <a:uLnTx/>
                <a:uFillTx/>
                <a:latin typeface="Calibri"/>
                <a:ea typeface="Calibri"/>
                <a:cs typeface="Calibri"/>
                <a:sym typeface="Calibri"/>
              </a:rPr>
              <a:t>1. Marginal Brackets May Become Less Favorable</a:t>
            </a:r>
          </a:p>
        </p:txBody>
      </p:sp>
      <p:sp>
        <p:nvSpPr>
          <p:cNvPr id="2" name="Google Shape;699;p46">
            <a:extLst>
              <a:ext uri="{FF2B5EF4-FFF2-40B4-BE49-F238E27FC236}">
                <a16:creationId xmlns:a16="http://schemas.microsoft.com/office/drawing/2014/main" id="{C1861E88-6CB1-2414-6391-03D614626F4C}"/>
              </a:ext>
            </a:extLst>
          </p:cNvPr>
          <p:cNvSpPr txBox="1">
            <a:spLocks/>
          </p:cNvSpPr>
          <p:nvPr/>
        </p:nvSpPr>
        <p:spPr>
          <a:xfrm>
            <a:off x="944361" y="822510"/>
            <a:ext cx="10630451" cy="825827"/>
          </a:xfrm>
          <a:prstGeom prst="rect">
            <a:avLst/>
          </a:prstGeom>
          <a:noFill/>
          <a:ln>
            <a:noFill/>
          </a:ln>
        </p:spPr>
        <p:txBody>
          <a:bodyPr spcFirstLastPara="1" wrap="square" lIns="91425" tIns="45700" rIns="91425" bIns="45700" anchor="t" anchorCtr="0">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Clr>
                <a:srgbClr val="4F81BD"/>
              </a:buClr>
              <a:buNone/>
              <a:defRPr/>
            </a:pPr>
            <a:r>
              <a:rPr kumimoji="0" lang="en-US" sz="2000" b="0" i="0" u="none" strike="noStrike" kern="1200" cap="none" spc="0" normalizeH="0" baseline="0" noProof="0" dirty="0">
                <a:ln>
                  <a:noFill/>
                </a:ln>
                <a:solidFill>
                  <a:srgbClr val="000000">
                    <a:lumMod val="75000"/>
                    <a:lumOff val="25000"/>
                  </a:srgbClr>
                </a:solidFill>
                <a:effectLst/>
                <a:uLnTx/>
                <a:uFillTx/>
                <a:latin typeface="Arial"/>
                <a:ea typeface="+mn-ea"/>
                <a:cs typeface="+mn-cs"/>
              </a:rPr>
              <a:t>Should no legislation be passed before </a:t>
            </a:r>
            <a:r>
              <a:rPr lang="en-US" dirty="0">
                <a:solidFill>
                  <a:srgbClr val="000000">
                    <a:lumMod val="75000"/>
                    <a:lumOff val="25000"/>
                  </a:srgbClr>
                </a:solidFill>
                <a:latin typeface="Arial"/>
              </a:rPr>
              <a:t>the end of 2025</a:t>
            </a:r>
            <a:r>
              <a:rPr kumimoji="0" lang="en-US" sz="2000" b="0" i="0" u="none" strike="noStrike" kern="1200" cap="none" spc="0" normalizeH="0" baseline="0" noProof="0" dirty="0">
                <a:ln>
                  <a:noFill/>
                </a:ln>
                <a:solidFill>
                  <a:srgbClr val="000000">
                    <a:lumMod val="75000"/>
                    <a:lumOff val="25000"/>
                  </a:srgbClr>
                </a:solidFill>
                <a:effectLst/>
                <a:uLnTx/>
                <a:uFillTx/>
                <a:latin typeface="Arial"/>
                <a:ea typeface="+mn-ea"/>
                <a:cs typeface="+mn-cs"/>
              </a:rPr>
              <a:t>, we could see tax brackets reverting back to the higher, pre-TCJA rate!</a:t>
            </a:r>
            <a:endParaRPr kumimoji="0" lang="en-US" sz="2000" b="0" i="0" u="none" strike="noStrike" kern="1200" cap="none" spc="0" normalizeH="0" baseline="0" noProof="0" dirty="0">
              <a:ln>
                <a:noFill/>
              </a:ln>
              <a:solidFill>
                <a:srgbClr val="FF0000"/>
              </a:solidFill>
              <a:effectLst/>
              <a:uLnTx/>
              <a:uFillTx/>
              <a:latin typeface="Arial"/>
              <a:ea typeface="+mn-ea"/>
              <a:cs typeface="+mn-cs"/>
            </a:endParaRPr>
          </a:p>
        </p:txBody>
      </p:sp>
      <p:pic>
        <p:nvPicPr>
          <p:cNvPr id="3" name="Picture 2" descr="A screenshot of a computer screen&#10;&#10;Description automatically generated">
            <a:extLst>
              <a:ext uri="{FF2B5EF4-FFF2-40B4-BE49-F238E27FC236}">
                <a16:creationId xmlns:a16="http://schemas.microsoft.com/office/drawing/2014/main" id="{43B860B6-8D73-A31F-C512-02DCF7A86DF3}"/>
              </a:ext>
            </a:extLst>
          </p:cNvPr>
          <p:cNvPicPr>
            <a:picLocks noChangeAspect="1"/>
          </p:cNvPicPr>
          <p:nvPr/>
        </p:nvPicPr>
        <p:blipFill>
          <a:blip r:embed="rId3"/>
          <a:stretch>
            <a:fillRect/>
          </a:stretch>
        </p:blipFill>
        <p:spPr>
          <a:xfrm>
            <a:off x="1959988" y="2145652"/>
            <a:ext cx="8599198" cy="3361096"/>
          </a:xfrm>
          <a:prstGeom prst="rect">
            <a:avLst/>
          </a:prstGeom>
        </p:spPr>
      </p:pic>
      <p:sp>
        <p:nvSpPr>
          <p:cNvPr id="4" name="TextBox 3">
            <a:extLst>
              <a:ext uri="{FF2B5EF4-FFF2-40B4-BE49-F238E27FC236}">
                <a16:creationId xmlns:a16="http://schemas.microsoft.com/office/drawing/2014/main" id="{966B2073-2D68-81BB-60F3-24F9A9029F17}"/>
              </a:ext>
            </a:extLst>
          </p:cNvPr>
          <p:cNvSpPr txBox="1"/>
          <p:nvPr/>
        </p:nvSpPr>
        <p:spPr>
          <a:xfrm>
            <a:off x="1959988" y="5565354"/>
            <a:ext cx="2456564" cy="230832"/>
          </a:xfrm>
          <a:prstGeom prst="rect">
            <a:avLst/>
          </a:prstGeom>
          <a:noFill/>
        </p:spPr>
        <p:txBody>
          <a:bodyPr wrap="square" rtlCol="0">
            <a:spAutoFit/>
          </a:bodyPr>
          <a:lstStyle/>
          <a:p>
            <a:r>
              <a:rPr lang="en-US" sz="900" dirty="0"/>
              <a:t>Source: FP Pathfinder</a:t>
            </a:r>
          </a:p>
        </p:txBody>
      </p:sp>
      <p:pic>
        <p:nvPicPr>
          <p:cNvPr id="5" name="Picture 4" descr="A logo with blue triangles&#10;&#10;Description automatically generated">
            <a:extLst>
              <a:ext uri="{FF2B5EF4-FFF2-40B4-BE49-F238E27FC236}">
                <a16:creationId xmlns:a16="http://schemas.microsoft.com/office/drawing/2014/main" id="{A1E0ABD9-5F79-D127-4B80-42415B5B56DC}"/>
              </a:ext>
            </a:extLst>
          </p:cNvPr>
          <p:cNvPicPr>
            <a:picLocks noChangeAspect="1"/>
          </p:cNvPicPr>
          <p:nvPr/>
        </p:nvPicPr>
        <p:blipFill>
          <a:blip r:embed="rId4"/>
          <a:stretch>
            <a:fillRect/>
          </a:stretch>
        </p:blipFill>
        <p:spPr>
          <a:xfrm>
            <a:off x="0" y="6333120"/>
            <a:ext cx="2804160" cy="524881"/>
          </a:xfrm>
          <a:prstGeom prst="rect">
            <a:avLst/>
          </a:prstGeom>
        </p:spPr>
      </p:pic>
      <p:sp>
        <p:nvSpPr>
          <p:cNvPr id="9" name="Footer Placeholder 1">
            <a:extLst>
              <a:ext uri="{FF2B5EF4-FFF2-40B4-BE49-F238E27FC236}">
                <a16:creationId xmlns:a16="http://schemas.microsoft.com/office/drawing/2014/main" id="{E6434B87-585B-C833-B154-3FE148DCCB33}"/>
              </a:ext>
            </a:extLst>
          </p:cNvPr>
          <p:cNvSpPr txBox="1">
            <a:spLocks/>
          </p:cNvSpPr>
          <p:nvPr/>
        </p:nvSpPr>
        <p:spPr>
          <a:xfrm>
            <a:off x="3598255" y="6459785"/>
            <a:ext cx="4995487" cy="365125"/>
          </a:xfrm>
          <a:prstGeom prst="rect">
            <a:avLst/>
          </a:prstGeom>
          <a:noFill/>
          <a:ln>
            <a:noFill/>
          </a:ln>
        </p:spPr>
        <p:txBody>
          <a:bodyPr spcFirstLastPara="1" vert="horz" wrap="square" lIns="91425" tIns="45700" rIns="91425" bIns="45700" rtlCol="0" anchor="ctr" anchorCtr="0">
            <a:noAutofit/>
          </a:bodyPr>
          <a:lstStyle>
            <a:defPPr>
              <a:defRPr lang="en-US"/>
            </a:defPPr>
            <a:lvl1pPr marL="0" lvl="0" algn="ctr" defTabSz="914400" rtl="0" eaLnBrk="1" latinLnBrk="0" hangingPunct="1">
              <a:spcBef>
                <a:spcPts val="0"/>
              </a:spcBef>
              <a:spcAft>
                <a:spcPts val="0"/>
              </a:spcAft>
              <a:buClr>
                <a:srgbClr val="FFFFFF"/>
              </a:buClr>
              <a:buSzPts val="1400"/>
              <a:buFont typeface="Calibri"/>
              <a:buNone/>
              <a:defRPr sz="900" kern="1200" cap="all" baseline="0">
                <a:solidFill>
                  <a:srgbClr val="FFFFFF"/>
                </a:solidFill>
                <a:latin typeface="+mn-lt"/>
                <a:ea typeface="+mn-ea"/>
                <a:cs typeface="+mn-cs"/>
              </a:defRPr>
            </a:lvl1pPr>
            <a:lvl2pPr marL="457200" lvl="1"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2pPr>
            <a:lvl3pPr marL="914400" lvl="2"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3pPr>
            <a:lvl4pPr marL="1371600" lvl="3"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4pPr>
            <a:lvl5pPr marL="1828800" lvl="4"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5pPr>
            <a:lvl6pPr marL="2286000" lvl="5"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6pPr>
            <a:lvl7pPr marL="2743200" lvl="6"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7pPr>
            <a:lvl8pPr marL="3200400" lvl="7"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8pPr>
            <a:lvl9pPr marL="3657600" lvl="8"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9pPr>
          </a:lstStyle>
          <a:p>
            <a:r>
              <a:rPr lang="en-US" dirty="0">
                <a:latin typeface="Calibri" panose="020F0502020204030204"/>
              </a:rPr>
              <a:t>Copyright 2024, Taylor Financial Group, LLC | For Financial Professional Use Only</a:t>
            </a:r>
          </a:p>
        </p:txBody>
      </p:sp>
      <p:sp>
        <p:nvSpPr>
          <p:cNvPr id="10" name="Slide Number Placeholder 2">
            <a:extLst>
              <a:ext uri="{FF2B5EF4-FFF2-40B4-BE49-F238E27FC236}">
                <a16:creationId xmlns:a16="http://schemas.microsoft.com/office/drawing/2014/main" id="{AC87AADA-3889-91B8-6F5B-C39D3EFF9A7D}"/>
              </a:ext>
            </a:extLst>
          </p:cNvPr>
          <p:cNvSpPr>
            <a:spLocks noGrp="1"/>
          </p:cNvSpPr>
          <p:nvPr>
            <p:ph type="sldNum" sz="quarter" idx="12"/>
          </p:nvPr>
        </p:nvSpPr>
        <p:spPr>
          <a:xfrm>
            <a:off x="10046373" y="6553692"/>
            <a:ext cx="1312025" cy="153888"/>
          </a:xfrm>
        </p:spPr>
        <p:txBody>
          <a:bodyPr/>
          <a:lstStyle/>
          <a:p>
            <a:fld id="{77B15C1E-AB60-40E5-A6B9-EAEFAF12DDAF}" type="slidenum">
              <a:rPr lang="en-US" smtClean="0">
                <a:solidFill>
                  <a:schemeClr val="bg1"/>
                </a:solidFill>
              </a:rPr>
              <a:t>30</a:t>
            </a:fld>
            <a:endParaRPr lang="en-US" dirty="0">
              <a:solidFill>
                <a:schemeClr val="bg1"/>
              </a:solidFill>
            </a:endParaRPr>
          </a:p>
        </p:txBody>
      </p:sp>
    </p:spTree>
    <p:extLst>
      <p:ext uri="{BB962C8B-B14F-4D97-AF65-F5344CB8AC3E}">
        <p14:creationId xmlns:p14="http://schemas.microsoft.com/office/powerpoint/2010/main" val="822115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7" name="Google Shape;687;p89"/>
          <p:cNvSpPr txBox="1"/>
          <p:nvPr/>
        </p:nvSpPr>
        <p:spPr>
          <a:xfrm>
            <a:off x="1021075" y="326172"/>
            <a:ext cx="11023688" cy="503752"/>
          </a:xfrm>
          <a:prstGeom prst="rect">
            <a:avLst/>
          </a:prstGeom>
          <a:noFill/>
          <a:ln>
            <a:noFill/>
          </a:ln>
        </p:spPr>
        <p:txBody>
          <a:bodyPr spcFirstLastPara="1" wrap="square" lIns="0" tIns="11200" rIns="0" bIns="0" anchor="t" anchorCtr="0">
            <a:spAutoFit/>
          </a:bodyPr>
          <a:lstStyle/>
          <a:p>
            <a:pPr marL="11206"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200" b="1" kern="0" dirty="0">
                <a:solidFill>
                  <a:srgbClr val="000000"/>
                </a:solidFill>
                <a:latin typeface="Calibri"/>
                <a:ea typeface="Calibri"/>
                <a:cs typeface="Calibri"/>
                <a:sym typeface="Calibri"/>
              </a:rPr>
              <a:t>2</a:t>
            </a:r>
            <a:r>
              <a:rPr kumimoji="0" lang="en-US" sz="3200" b="1" i="0" u="none" strike="noStrike" kern="0" cap="none" spc="0" normalizeH="0" baseline="0" noProof="0" dirty="0">
                <a:ln>
                  <a:noFill/>
                </a:ln>
                <a:solidFill>
                  <a:srgbClr val="000000"/>
                </a:solidFill>
                <a:effectLst/>
                <a:uLnTx/>
                <a:uFillTx/>
                <a:latin typeface="Calibri"/>
                <a:ea typeface="Calibri"/>
                <a:cs typeface="Calibri"/>
                <a:sym typeface="Calibri"/>
              </a:rPr>
              <a:t>. Standard Deduction May Decrease</a:t>
            </a:r>
          </a:p>
        </p:txBody>
      </p:sp>
      <p:sp>
        <p:nvSpPr>
          <p:cNvPr id="2" name="Google Shape;699;p46">
            <a:extLst>
              <a:ext uri="{FF2B5EF4-FFF2-40B4-BE49-F238E27FC236}">
                <a16:creationId xmlns:a16="http://schemas.microsoft.com/office/drawing/2014/main" id="{C1861E88-6CB1-2414-6391-03D614626F4C}"/>
              </a:ext>
            </a:extLst>
          </p:cNvPr>
          <p:cNvSpPr txBox="1">
            <a:spLocks/>
          </p:cNvSpPr>
          <p:nvPr/>
        </p:nvSpPr>
        <p:spPr>
          <a:xfrm>
            <a:off x="951948" y="871621"/>
            <a:ext cx="10630451" cy="825827"/>
          </a:xfrm>
          <a:prstGeom prst="rect">
            <a:avLst/>
          </a:prstGeom>
          <a:noFill/>
          <a:ln>
            <a:noFill/>
          </a:ln>
        </p:spPr>
        <p:txBody>
          <a:bodyPr spcFirstLastPara="1" wrap="square" lIns="91425" tIns="45700" rIns="91425" bIns="45700" anchor="t" anchorCtr="0">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Clr>
                <a:srgbClr val="4F81BD"/>
              </a:buClr>
              <a:buNone/>
              <a:defRPr/>
            </a:pPr>
            <a:r>
              <a:rPr kumimoji="0" lang="en-US" sz="2000" b="0" i="0" u="none" strike="noStrike" kern="1200" cap="none" spc="0" normalizeH="0" baseline="0" noProof="0" dirty="0">
                <a:ln>
                  <a:noFill/>
                </a:ln>
                <a:solidFill>
                  <a:srgbClr val="000000">
                    <a:lumMod val="75000"/>
                    <a:lumOff val="25000"/>
                  </a:srgbClr>
                </a:solidFill>
                <a:effectLst/>
                <a:uLnTx/>
                <a:uFillTx/>
                <a:latin typeface="Arial"/>
                <a:ea typeface="+mn-ea"/>
                <a:cs typeface="+mn-cs"/>
              </a:rPr>
              <a:t>The TCJA nearly doubled the standard deduction, making it more advantageous for many taxpayers to take the standard deduction rather than itemizing deductions. </a:t>
            </a:r>
            <a:endParaRPr kumimoji="0" lang="en-US" sz="2000" b="0" i="0" u="none" strike="noStrike" kern="1200" cap="none" spc="0" normalizeH="0" baseline="0" noProof="0" dirty="0">
              <a:ln>
                <a:noFill/>
              </a:ln>
              <a:solidFill>
                <a:srgbClr val="FF0000"/>
              </a:solidFill>
              <a:effectLst/>
              <a:uLnTx/>
              <a:uFillTx/>
              <a:latin typeface="Arial"/>
              <a:ea typeface="+mn-ea"/>
              <a:cs typeface="+mn-cs"/>
            </a:endParaRPr>
          </a:p>
        </p:txBody>
      </p:sp>
      <p:sp>
        <p:nvSpPr>
          <p:cNvPr id="4" name="TextBox 3">
            <a:extLst>
              <a:ext uri="{FF2B5EF4-FFF2-40B4-BE49-F238E27FC236}">
                <a16:creationId xmlns:a16="http://schemas.microsoft.com/office/drawing/2014/main" id="{966B2073-2D68-81BB-60F3-24F9A9029F17}"/>
              </a:ext>
            </a:extLst>
          </p:cNvPr>
          <p:cNvSpPr txBox="1"/>
          <p:nvPr/>
        </p:nvSpPr>
        <p:spPr>
          <a:xfrm>
            <a:off x="1959988" y="4309881"/>
            <a:ext cx="2456564" cy="230832"/>
          </a:xfrm>
          <a:prstGeom prst="rect">
            <a:avLst/>
          </a:prstGeom>
          <a:noFill/>
        </p:spPr>
        <p:txBody>
          <a:bodyPr wrap="square" rtlCol="0">
            <a:spAutoFit/>
          </a:bodyPr>
          <a:lstStyle/>
          <a:p>
            <a:r>
              <a:rPr lang="en-US" sz="900" dirty="0"/>
              <a:t>Source: FP Pathfinder</a:t>
            </a:r>
          </a:p>
        </p:txBody>
      </p:sp>
      <p:pic>
        <p:nvPicPr>
          <p:cNvPr id="1026" name="Picture 2">
            <a:extLst>
              <a:ext uri="{FF2B5EF4-FFF2-40B4-BE49-F238E27FC236}">
                <a16:creationId xmlns:a16="http://schemas.microsoft.com/office/drawing/2014/main" id="{40FBB043-04A0-937E-472B-F3DC99244C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9988" y="2564973"/>
            <a:ext cx="8553861" cy="17280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blue triangles&#10;&#10;Description automatically generated">
            <a:extLst>
              <a:ext uri="{FF2B5EF4-FFF2-40B4-BE49-F238E27FC236}">
                <a16:creationId xmlns:a16="http://schemas.microsoft.com/office/drawing/2014/main" id="{37915DF1-8662-7344-C81F-2C8F1E4DEF20}"/>
              </a:ext>
            </a:extLst>
          </p:cNvPr>
          <p:cNvPicPr>
            <a:picLocks noChangeAspect="1"/>
          </p:cNvPicPr>
          <p:nvPr/>
        </p:nvPicPr>
        <p:blipFill>
          <a:blip r:embed="rId4"/>
          <a:stretch>
            <a:fillRect/>
          </a:stretch>
        </p:blipFill>
        <p:spPr>
          <a:xfrm>
            <a:off x="0" y="6333120"/>
            <a:ext cx="2804160" cy="524881"/>
          </a:xfrm>
          <a:prstGeom prst="rect">
            <a:avLst/>
          </a:prstGeom>
        </p:spPr>
      </p:pic>
      <p:sp>
        <p:nvSpPr>
          <p:cNvPr id="7" name="Footer Placeholder 1">
            <a:extLst>
              <a:ext uri="{FF2B5EF4-FFF2-40B4-BE49-F238E27FC236}">
                <a16:creationId xmlns:a16="http://schemas.microsoft.com/office/drawing/2014/main" id="{1AB8DB7F-5CBF-47B3-8878-0BDC3F0088A8}"/>
              </a:ext>
            </a:extLst>
          </p:cNvPr>
          <p:cNvSpPr txBox="1">
            <a:spLocks/>
          </p:cNvSpPr>
          <p:nvPr/>
        </p:nvSpPr>
        <p:spPr>
          <a:xfrm>
            <a:off x="3598255" y="6459785"/>
            <a:ext cx="4995487" cy="365125"/>
          </a:xfrm>
          <a:prstGeom prst="rect">
            <a:avLst/>
          </a:prstGeom>
          <a:noFill/>
          <a:ln>
            <a:noFill/>
          </a:ln>
        </p:spPr>
        <p:txBody>
          <a:bodyPr spcFirstLastPara="1" vert="horz" wrap="square" lIns="91425" tIns="45700" rIns="91425" bIns="45700" rtlCol="0" anchor="ctr" anchorCtr="0">
            <a:noAutofit/>
          </a:bodyPr>
          <a:lstStyle>
            <a:defPPr>
              <a:defRPr lang="en-US"/>
            </a:defPPr>
            <a:lvl1pPr marL="0" lvl="0" algn="ctr" defTabSz="914400" rtl="0" eaLnBrk="1" latinLnBrk="0" hangingPunct="1">
              <a:spcBef>
                <a:spcPts val="0"/>
              </a:spcBef>
              <a:spcAft>
                <a:spcPts val="0"/>
              </a:spcAft>
              <a:buClr>
                <a:srgbClr val="FFFFFF"/>
              </a:buClr>
              <a:buSzPts val="1400"/>
              <a:buFont typeface="Calibri"/>
              <a:buNone/>
              <a:defRPr sz="900" kern="1200" cap="all" baseline="0">
                <a:solidFill>
                  <a:srgbClr val="FFFFFF"/>
                </a:solidFill>
                <a:latin typeface="+mn-lt"/>
                <a:ea typeface="+mn-ea"/>
                <a:cs typeface="+mn-cs"/>
              </a:defRPr>
            </a:lvl1pPr>
            <a:lvl2pPr marL="457200" lvl="1"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2pPr>
            <a:lvl3pPr marL="914400" lvl="2"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3pPr>
            <a:lvl4pPr marL="1371600" lvl="3"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4pPr>
            <a:lvl5pPr marL="1828800" lvl="4"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5pPr>
            <a:lvl6pPr marL="2286000" lvl="5"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6pPr>
            <a:lvl7pPr marL="2743200" lvl="6"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7pPr>
            <a:lvl8pPr marL="3200400" lvl="7"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8pPr>
            <a:lvl9pPr marL="3657600" lvl="8"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9pPr>
          </a:lstStyle>
          <a:p>
            <a:r>
              <a:rPr lang="en-US" dirty="0">
                <a:latin typeface="Calibri" panose="020F0502020204030204"/>
              </a:rPr>
              <a:t>Copyright 2024, Taylor Financial Group, LLC | For Financial Professional Use Only</a:t>
            </a:r>
          </a:p>
        </p:txBody>
      </p:sp>
      <p:sp>
        <p:nvSpPr>
          <p:cNvPr id="9" name="Slide Number Placeholder 2">
            <a:extLst>
              <a:ext uri="{FF2B5EF4-FFF2-40B4-BE49-F238E27FC236}">
                <a16:creationId xmlns:a16="http://schemas.microsoft.com/office/drawing/2014/main" id="{625D4F61-6B58-9790-07C0-9DC5624430BC}"/>
              </a:ext>
            </a:extLst>
          </p:cNvPr>
          <p:cNvSpPr>
            <a:spLocks noGrp="1"/>
          </p:cNvSpPr>
          <p:nvPr>
            <p:ph type="sldNum" sz="quarter" idx="12"/>
          </p:nvPr>
        </p:nvSpPr>
        <p:spPr>
          <a:xfrm>
            <a:off x="10046373" y="6553692"/>
            <a:ext cx="1312025" cy="153888"/>
          </a:xfrm>
        </p:spPr>
        <p:txBody>
          <a:bodyPr/>
          <a:lstStyle/>
          <a:p>
            <a:fld id="{77B15C1E-AB60-40E5-A6B9-EAEFAF12DDAF}" type="slidenum">
              <a:rPr lang="en-US" smtClean="0">
                <a:solidFill>
                  <a:schemeClr val="bg1"/>
                </a:solidFill>
              </a:rPr>
              <a:t>31</a:t>
            </a:fld>
            <a:endParaRPr lang="en-US" dirty="0">
              <a:solidFill>
                <a:schemeClr val="bg1"/>
              </a:solidFill>
            </a:endParaRPr>
          </a:p>
        </p:txBody>
      </p:sp>
    </p:spTree>
    <p:extLst>
      <p:ext uri="{BB962C8B-B14F-4D97-AF65-F5344CB8AC3E}">
        <p14:creationId xmlns:p14="http://schemas.microsoft.com/office/powerpoint/2010/main" val="902613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7" name="Google Shape;687;p89"/>
          <p:cNvSpPr txBox="1"/>
          <p:nvPr/>
        </p:nvSpPr>
        <p:spPr>
          <a:xfrm>
            <a:off x="1168312" y="947446"/>
            <a:ext cx="11023688" cy="503752"/>
          </a:xfrm>
          <a:prstGeom prst="rect">
            <a:avLst/>
          </a:prstGeom>
          <a:noFill/>
          <a:ln>
            <a:noFill/>
          </a:ln>
        </p:spPr>
        <p:txBody>
          <a:bodyPr spcFirstLastPara="1" wrap="square" lIns="0" tIns="11200" rIns="0" bIns="0" anchor="t" anchorCtr="0">
            <a:spAutoFit/>
          </a:bodyPr>
          <a:lstStyle/>
          <a:p>
            <a:pPr marL="11206"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0000"/>
                </a:solidFill>
                <a:effectLst/>
                <a:uLnTx/>
                <a:uFillTx/>
                <a:latin typeface="Calibri"/>
                <a:ea typeface="Calibri"/>
                <a:cs typeface="Calibri"/>
                <a:sym typeface="Calibri"/>
              </a:rPr>
              <a:t>3. Tax Credits May Become Limited</a:t>
            </a:r>
          </a:p>
        </p:txBody>
      </p:sp>
      <p:sp>
        <p:nvSpPr>
          <p:cNvPr id="2" name="Google Shape;699;p46">
            <a:extLst>
              <a:ext uri="{FF2B5EF4-FFF2-40B4-BE49-F238E27FC236}">
                <a16:creationId xmlns:a16="http://schemas.microsoft.com/office/drawing/2014/main" id="{C1861E88-6CB1-2414-6391-03D614626F4C}"/>
              </a:ext>
            </a:extLst>
          </p:cNvPr>
          <p:cNvSpPr txBox="1">
            <a:spLocks/>
          </p:cNvSpPr>
          <p:nvPr/>
        </p:nvSpPr>
        <p:spPr>
          <a:xfrm>
            <a:off x="951948" y="1941825"/>
            <a:ext cx="10630451" cy="3290091"/>
          </a:xfrm>
          <a:prstGeom prst="rect">
            <a:avLst/>
          </a:prstGeom>
          <a:noFill/>
          <a:ln>
            <a:noFill/>
          </a:ln>
        </p:spPr>
        <p:txBody>
          <a:bodyPr spcFirstLastPara="1" wrap="square" lIns="91425" tIns="45700" rIns="91425" bIns="45700" anchor="t" anchorCtr="0">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Clr>
                <a:srgbClr val="4F81BD"/>
              </a:buClr>
              <a:buNone/>
              <a:defRPr/>
            </a:pP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Calibri" panose="020F0502020204030204" pitchFamily="34" charset="0"/>
                <a:cs typeface="Calibri" panose="020F0502020204030204" pitchFamily="34" charset="0"/>
              </a:rPr>
              <a:t>Certain tax credits changed after the TCJA was enacted. Here are some tax credit provisions that could expire in 2025. </a:t>
            </a:r>
          </a:p>
          <a:p>
            <a:pPr>
              <a:buClr>
                <a:srgbClr val="4F81BD"/>
              </a:buClr>
              <a:buFont typeface="Wingdings" panose="05000000000000000000" pitchFamily="2" charset="2"/>
              <a:buChar char="§"/>
              <a:defRPr/>
            </a:pP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400" b="1"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Calibri" panose="020F0502020204030204" pitchFamily="34" charset="0"/>
                <a:cs typeface="Calibri" panose="020F0502020204030204" pitchFamily="34" charset="0"/>
              </a:rPr>
              <a:t>Child Tax Credit: </a:t>
            </a: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Calibri" panose="020F0502020204030204" pitchFamily="34" charset="0"/>
                <a:cs typeface="Calibri" panose="020F0502020204030204" pitchFamily="34" charset="0"/>
              </a:rPr>
              <a:t>Current at $2,000 per child. Prior to the TCJA, the credit was $1,000 per child. Single parents who earned more than $75,000 could only partially claim it. For married couples, this amount was $110,000. The TCJA increased these amounts to $200,000 and $400,000 respectively.  </a:t>
            </a:r>
          </a:p>
          <a:p>
            <a:pPr>
              <a:buClr>
                <a:srgbClr val="4F81BD"/>
              </a:buClr>
              <a:buFont typeface="Wingdings" panose="05000000000000000000" pitchFamily="2" charset="2"/>
              <a:buChar char="§"/>
              <a:defRPr/>
            </a:pPr>
            <a:r>
              <a:rPr lang="en-US" sz="2400"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rPr>
              <a:t> </a:t>
            </a:r>
            <a:r>
              <a:rPr kumimoji="0" lang="en-US" sz="2400" b="1"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Calibri" panose="020F0502020204030204" pitchFamily="34" charset="0"/>
                <a:cs typeface="Calibri" panose="020F0502020204030204" pitchFamily="34" charset="0"/>
              </a:rPr>
              <a:t>Credit for Other Dependents: </a:t>
            </a: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Calibri" panose="020F0502020204030204" pitchFamily="34" charset="0"/>
                <a:cs typeface="Calibri" panose="020F0502020204030204" pitchFamily="34" charset="0"/>
              </a:rPr>
              <a:t>Taxpayers can claim $500 for each dependent that doesn’t qualify for the child tax credit.</a:t>
            </a:r>
            <a:endParaRPr kumimoji="0" lang="en-US" sz="2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descr="A logo with blue triangles&#10;&#10;Description automatically generated">
            <a:extLst>
              <a:ext uri="{FF2B5EF4-FFF2-40B4-BE49-F238E27FC236}">
                <a16:creationId xmlns:a16="http://schemas.microsoft.com/office/drawing/2014/main" id="{900536D6-8E46-7AF9-7B9D-0AB0A7435919}"/>
              </a:ext>
            </a:extLst>
          </p:cNvPr>
          <p:cNvPicPr>
            <a:picLocks noChangeAspect="1"/>
          </p:cNvPicPr>
          <p:nvPr/>
        </p:nvPicPr>
        <p:blipFill>
          <a:blip r:embed="rId3"/>
          <a:stretch>
            <a:fillRect/>
          </a:stretch>
        </p:blipFill>
        <p:spPr>
          <a:xfrm>
            <a:off x="0" y="6333120"/>
            <a:ext cx="2804160" cy="524881"/>
          </a:xfrm>
          <a:prstGeom prst="rect">
            <a:avLst/>
          </a:prstGeom>
        </p:spPr>
      </p:pic>
      <p:sp>
        <p:nvSpPr>
          <p:cNvPr id="6" name="Footer Placeholder 1">
            <a:extLst>
              <a:ext uri="{FF2B5EF4-FFF2-40B4-BE49-F238E27FC236}">
                <a16:creationId xmlns:a16="http://schemas.microsoft.com/office/drawing/2014/main" id="{A343B4EA-4673-7A1E-0762-3FE524D92AB9}"/>
              </a:ext>
            </a:extLst>
          </p:cNvPr>
          <p:cNvSpPr txBox="1">
            <a:spLocks/>
          </p:cNvSpPr>
          <p:nvPr/>
        </p:nvSpPr>
        <p:spPr>
          <a:xfrm>
            <a:off x="3598255" y="6459785"/>
            <a:ext cx="4995487" cy="365125"/>
          </a:xfrm>
          <a:prstGeom prst="rect">
            <a:avLst/>
          </a:prstGeom>
          <a:noFill/>
          <a:ln>
            <a:noFill/>
          </a:ln>
        </p:spPr>
        <p:txBody>
          <a:bodyPr spcFirstLastPara="1" vert="horz" wrap="square" lIns="91425" tIns="45700" rIns="91425" bIns="45700" rtlCol="0" anchor="ctr" anchorCtr="0">
            <a:noAutofit/>
          </a:bodyPr>
          <a:lstStyle>
            <a:defPPr>
              <a:defRPr lang="en-US"/>
            </a:defPPr>
            <a:lvl1pPr marL="0" lvl="0" algn="ctr" defTabSz="914400" rtl="0" eaLnBrk="1" latinLnBrk="0" hangingPunct="1">
              <a:spcBef>
                <a:spcPts val="0"/>
              </a:spcBef>
              <a:spcAft>
                <a:spcPts val="0"/>
              </a:spcAft>
              <a:buClr>
                <a:srgbClr val="FFFFFF"/>
              </a:buClr>
              <a:buSzPts val="1400"/>
              <a:buFont typeface="Calibri"/>
              <a:buNone/>
              <a:defRPr sz="900" kern="1200" cap="all" baseline="0">
                <a:solidFill>
                  <a:srgbClr val="FFFFFF"/>
                </a:solidFill>
                <a:latin typeface="+mn-lt"/>
                <a:ea typeface="+mn-ea"/>
                <a:cs typeface="+mn-cs"/>
              </a:defRPr>
            </a:lvl1pPr>
            <a:lvl2pPr marL="457200" lvl="1"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2pPr>
            <a:lvl3pPr marL="914400" lvl="2"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3pPr>
            <a:lvl4pPr marL="1371600" lvl="3"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4pPr>
            <a:lvl5pPr marL="1828800" lvl="4"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5pPr>
            <a:lvl6pPr marL="2286000" lvl="5"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6pPr>
            <a:lvl7pPr marL="2743200" lvl="6"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7pPr>
            <a:lvl8pPr marL="3200400" lvl="7"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8pPr>
            <a:lvl9pPr marL="3657600" lvl="8"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9pPr>
          </a:lstStyle>
          <a:p>
            <a:r>
              <a:rPr lang="en-US" dirty="0">
                <a:latin typeface="Calibri" panose="020F0502020204030204"/>
              </a:rPr>
              <a:t>Copyright 2024, Taylor Financial Group, LLC | For Financial Professional Use Only</a:t>
            </a:r>
          </a:p>
        </p:txBody>
      </p:sp>
      <p:sp>
        <p:nvSpPr>
          <p:cNvPr id="7" name="Slide Number Placeholder 2">
            <a:extLst>
              <a:ext uri="{FF2B5EF4-FFF2-40B4-BE49-F238E27FC236}">
                <a16:creationId xmlns:a16="http://schemas.microsoft.com/office/drawing/2014/main" id="{6A126843-27A9-454D-0264-91F180F43F30}"/>
              </a:ext>
            </a:extLst>
          </p:cNvPr>
          <p:cNvSpPr>
            <a:spLocks noGrp="1"/>
          </p:cNvSpPr>
          <p:nvPr>
            <p:ph type="sldNum" sz="quarter" idx="12"/>
          </p:nvPr>
        </p:nvSpPr>
        <p:spPr>
          <a:xfrm>
            <a:off x="10046373" y="6553692"/>
            <a:ext cx="1312025" cy="153888"/>
          </a:xfrm>
        </p:spPr>
        <p:txBody>
          <a:bodyPr/>
          <a:lstStyle/>
          <a:p>
            <a:fld id="{77B15C1E-AB60-40E5-A6B9-EAEFAF12DDAF}" type="slidenum">
              <a:rPr lang="en-US" smtClean="0">
                <a:solidFill>
                  <a:schemeClr val="bg1"/>
                </a:solidFill>
              </a:rPr>
              <a:t>32</a:t>
            </a:fld>
            <a:endParaRPr lang="en-US" dirty="0">
              <a:solidFill>
                <a:schemeClr val="bg1"/>
              </a:solidFill>
            </a:endParaRPr>
          </a:p>
        </p:txBody>
      </p:sp>
    </p:spTree>
    <p:extLst>
      <p:ext uri="{BB962C8B-B14F-4D97-AF65-F5344CB8AC3E}">
        <p14:creationId xmlns:p14="http://schemas.microsoft.com/office/powerpoint/2010/main" val="2952749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7" name="Google Shape;687;p89"/>
          <p:cNvSpPr txBox="1"/>
          <p:nvPr/>
        </p:nvSpPr>
        <p:spPr>
          <a:xfrm>
            <a:off x="1168312" y="445852"/>
            <a:ext cx="11023688" cy="503752"/>
          </a:xfrm>
          <a:prstGeom prst="rect">
            <a:avLst/>
          </a:prstGeom>
          <a:noFill/>
          <a:ln>
            <a:noFill/>
          </a:ln>
        </p:spPr>
        <p:txBody>
          <a:bodyPr spcFirstLastPara="1" wrap="square" lIns="0" tIns="11200" rIns="0" bIns="0" anchor="t" anchorCtr="0">
            <a:spAutoFit/>
          </a:bodyPr>
          <a:lstStyle/>
          <a:p>
            <a:pPr marL="11206"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200" b="1" kern="0" dirty="0">
                <a:solidFill>
                  <a:srgbClr val="000000"/>
                </a:solidFill>
                <a:latin typeface="Calibri"/>
                <a:ea typeface="Calibri"/>
                <a:cs typeface="Calibri"/>
                <a:sym typeface="Calibri"/>
              </a:rPr>
              <a:t>4</a:t>
            </a:r>
            <a:r>
              <a:rPr kumimoji="0" lang="en-US" sz="3200" b="1" i="0" u="none" strike="noStrike" kern="0" cap="none" spc="0" normalizeH="0" baseline="0" noProof="0" dirty="0">
                <a:ln>
                  <a:noFill/>
                </a:ln>
                <a:solidFill>
                  <a:srgbClr val="000000"/>
                </a:solidFill>
                <a:effectLst/>
                <a:uLnTx/>
                <a:uFillTx/>
                <a:latin typeface="Calibri"/>
                <a:ea typeface="Calibri"/>
                <a:cs typeface="Calibri"/>
                <a:sym typeface="Calibri"/>
              </a:rPr>
              <a:t>. Tax Deductions May Return </a:t>
            </a:r>
          </a:p>
        </p:txBody>
      </p:sp>
      <p:sp>
        <p:nvSpPr>
          <p:cNvPr id="2" name="Google Shape;699;p46">
            <a:extLst>
              <a:ext uri="{FF2B5EF4-FFF2-40B4-BE49-F238E27FC236}">
                <a16:creationId xmlns:a16="http://schemas.microsoft.com/office/drawing/2014/main" id="{C1861E88-6CB1-2414-6391-03D614626F4C}"/>
              </a:ext>
            </a:extLst>
          </p:cNvPr>
          <p:cNvSpPr txBox="1">
            <a:spLocks/>
          </p:cNvSpPr>
          <p:nvPr/>
        </p:nvSpPr>
        <p:spPr>
          <a:xfrm>
            <a:off x="1101787" y="949604"/>
            <a:ext cx="10630451" cy="5158295"/>
          </a:xfrm>
          <a:prstGeom prst="rect">
            <a:avLst/>
          </a:prstGeom>
          <a:noFill/>
          <a:ln>
            <a:noFill/>
          </a:ln>
        </p:spPr>
        <p:txBody>
          <a:bodyPr spcFirstLastPara="1" wrap="square" lIns="91425" tIns="45700" rIns="91425" bIns="45700" anchor="t" anchorCtr="0">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Clr>
                <a:srgbClr val="4F81BD"/>
              </a:buClr>
              <a:buNone/>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Calibri" panose="020F0502020204030204" pitchFamily="34" charset="0"/>
                <a:cs typeface="Calibri" panose="020F0502020204030204" pitchFamily="34" charset="0"/>
              </a:rPr>
              <a:t>If the TCJA is not extended or made permanent, there are several tax deductions that will revert to pre-TCJA figures.  </a:t>
            </a:r>
          </a:p>
          <a:p>
            <a:pPr>
              <a:buClr>
                <a:srgbClr val="4F81BD"/>
              </a:buClr>
              <a:buFont typeface="Wingdings" panose="05000000000000000000" pitchFamily="2" charset="2"/>
              <a:buChar char="§"/>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Calibri" panose="020F0502020204030204" pitchFamily="34" charset="0"/>
                <a:cs typeface="Calibri" panose="020F0502020204030204" pitchFamily="34" charset="0"/>
              </a:rPr>
              <a:t>SALT Deduction: </a:t>
            </a: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Calibri" panose="020F0502020204030204" pitchFamily="34" charset="0"/>
                <a:cs typeface="Calibri" panose="020F0502020204030204" pitchFamily="34" charset="0"/>
              </a:rPr>
              <a:t>Currently capped at $10,000. However, a new proposal is aiming to raise this limit to $20,000 for married couples filing jointly who earn less than $500,000 for tax year 2023. Prior to the TCJA, there was no limit for the SALT deduction. </a:t>
            </a:r>
          </a:p>
          <a:p>
            <a:pPr>
              <a:buClr>
                <a:srgbClr val="4F81BD"/>
              </a:buClr>
              <a:buFont typeface="Wingdings" panose="05000000000000000000" pitchFamily="2" charset="2"/>
              <a:buChar char="§"/>
              <a:defRPr/>
            </a:pPr>
            <a:r>
              <a:rPr lang="en-US" sz="1800" b="1"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Calibri" panose="020F0502020204030204" pitchFamily="34" charset="0"/>
                <a:cs typeface="Calibri" panose="020F0502020204030204" pitchFamily="34" charset="0"/>
              </a:rPr>
              <a:t>Mortgage Interest Deduction: </a:t>
            </a: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Calibri" panose="020F0502020204030204" pitchFamily="34" charset="0"/>
                <a:cs typeface="Calibri" panose="020F0502020204030204" pitchFamily="34" charset="0"/>
              </a:rPr>
              <a:t>Prior to the TCJA, homeowners could deduct interest paid on mortgages of up to $1,000,000, or $500,000 for married couples filing separately. Under the TCJA, anyone who takes out a mortgage between December 15, 2017, and December 31, 2025, can only deduct interest paid on the first $750,000. This amount reduces to $375,000 for married taxpayers filing separately. </a:t>
            </a:r>
          </a:p>
          <a:p>
            <a:pPr>
              <a:buClr>
                <a:srgbClr val="4F81BD"/>
              </a:buClr>
              <a:buFont typeface="Wingdings" panose="05000000000000000000" pitchFamily="2" charset="2"/>
              <a:buChar char="§"/>
              <a:defRPr/>
            </a:pPr>
            <a:r>
              <a:rPr lang="en-US" sz="1800"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Calibri" panose="020F0502020204030204" pitchFamily="34" charset="0"/>
                <a:cs typeface="Calibri" panose="020F0502020204030204" pitchFamily="34" charset="0"/>
              </a:rPr>
              <a:t>Charitable Giving Deduction: </a:t>
            </a: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Calibri" panose="020F0502020204030204" pitchFamily="34" charset="0"/>
                <a:cs typeface="Calibri" panose="020F0502020204030204" pitchFamily="34" charset="0"/>
              </a:rPr>
              <a:t>You can currently deduct charitable contributions, up to 60% of your adjusted gross income. Once the TCJA sunsets, the cap will be 50% of your AGI.</a:t>
            </a:r>
          </a:p>
          <a:p>
            <a:pPr>
              <a:buClr>
                <a:srgbClr val="4F81BD"/>
              </a:buClr>
              <a:buFont typeface="Wingdings" panose="05000000000000000000" pitchFamily="2" charset="2"/>
              <a:buChar char="§"/>
              <a:defRPr/>
            </a:pPr>
            <a:r>
              <a:rPr lang="en-US" sz="1800" b="1"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Calibri" panose="020F0502020204030204" pitchFamily="34" charset="0"/>
                <a:cs typeface="Calibri" panose="020F0502020204030204" pitchFamily="34" charset="0"/>
              </a:rPr>
              <a:t>Medical Expense Deduction: </a:t>
            </a: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Calibri" panose="020F0502020204030204" pitchFamily="34" charset="0"/>
                <a:cs typeface="Calibri" panose="020F0502020204030204" pitchFamily="34" charset="0"/>
              </a:rPr>
              <a:t>Currently capped at 7.5% of adjusted gross income. Prior to the TCJA, the cap was 10% of AGI.</a:t>
            </a:r>
          </a:p>
          <a:p>
            <a:pPr>
              <a:buClr>
                <a:srgbClr val="4F81BD"/>
              </a:buClr>
              <a:buFont typeface="Wingdings" panose="05000000000000000000" pitchFamily="2" charset="2"/>
              <a:buChar char="§"/>
              <a:defRPr/>
            </a:pPr>
            <a:r>
              <a:rPr lang="en-US" sz="1800"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Calibri" panose="020F0502020204030204" pitchFamily="34" charset="0"/>
                <a:cs typeface="Calibri" panose="020F0502020204030204" pitchFamily="34" charset="0"/>
              </a:rPr>
              <a:t>Miscellaneous Deductions: </a:t>
            </a: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Calibri" panose="020F0502020204030204" pitchFamily="34" charset="0"/>
                <a:cs typeface="Calibri" panose="020F0502020204030204" pitchFamily="34" charset="0"/>
              </a:rPr>
              <a:t>The Tax Cuts and Jobs Act eliminated several miscellaneous deductions that were previously available. These include the cost of tax preparation, unreimbursed work expenses, financial advisory fees, moving expenses, and others.</a:t>
            </a:r>
            <a:endParaRPr kumimoji="0" lang="en-US" sz="18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descr="A logo with blue triangles&#10;&#10;Description automatically generated">
            <a:extLst>
              <a:ext uri="{FF2B5EF4-FFF2-40B4-BE49-F238E27FC236}">
                <a16:creationId xmlns:a16="http://schemas.microsoft.com/office/drawing/2014/main" id="{6AEC51B6-DD6E-A20C-A631-E29D903F2F03}"/>
              </a:ext>
            </a:extLst>
          </p:cNvPr>
          <p:cNvPicPr>
            <a:picLocks noChangeAspect="1"/>
          </p:cNvPicPr>
          <p:nvPr/>
        </p:nvPicPr>
        <p:blipFill>
          <a:blip r:embed="rId3"/>
          <a:stretch>
            <a:fillRect/>
          </a:stretch>
        </p:blipFill>
        <p:spPr>
          <a:xfrm>
            <a:off x="0" y="6333120"/>
            <a:ext cx="2804160" cy="524881"/>
          </a:xfrm>
          <a:prstGeom prst="rect">
            <a:avLst/>
          </a:prstGeom>
        </p:spPr>
      </p:pic>
      <p:sp>
        <p:nvSpPr>
          <p:cNvPr id="6" name="Footer Placeholder 1">
            <a:extLst>
              <a:ext uri="{FF2B5EF4-FFF2-40B4-BE49-F238E27FC236}">
                <a16:creationId xmlns:a16="http://schemas.microsoft.com/office/drawing/2014/main" id="{2439E083-D407-DBE9-6D73-A9F1E50FEFB3}"/>
              </a:ext>
            </a:extLst>
          </p:cNvPr>
          <p:cNvSpPr txBox="1">
            <a:spLocks/>
          </p:cNvSpPr>
          <p:nvPr/>
        </p:nvSpPr>
        <p:spPr>
          <a:xfrm>
            <a:off x="3598255" y="6459785"/>
            <a:ext cx="4995487" cy="365125"/>
          </a:xfrm>
          <a:prstGeom prst="rect">
            <a:avLst/>
          </a:prstGeom>
          <a:noFill/>
          <a:ln>
            <a:noFill/>
          </a:ln>
        </p:spPr>
        <p:txBody>
          <a:bodyPr spcFirstLastPara="1" vert="horz" wrap="square" lIns="91425" tIns="45700" rIns="91425" bIns="45700" rtlCol="0" anchor="ctr" anchorCtr="0">
            <a:noAutofit/>
          </a:bodyPr>
          <a:lstStyle>
            <a:defPPr>
              <a:defRPr lang="en-US"/>
            </a:defPPr>
            <a:lvl1pPr marL="0" lvl="0" algn="ctr" defTabSz="914400" rtl="0" eaLnBrk="1" latinLnBrk="0" hangingPunct="1">
              <a:spcBef>
                <a:spcPts val="0"/>
              </a:spcBef>
              <a:spcAft>
                <a:spcPts val="0"/>
              </a:spcAft>
              <a:buClr>
                <a:srgbClr val="FFFFFF"/>
              </a:buClr>
              <a:buSzPts val="1400"/>
              <a:buFont typeface="Calibri"/>
              <a:buNone/>
              <a:defRPr sz="900" kern="1200" cap="all" baseline="0">
                <a:solidFill>
                  <a:srgbClr val="FFFFFF"/>
                </a:solidFill>
                <a:latin typeface="+mn-lt"/>
                <a:ea typeface="+mn-ea"/>
                <a:cs typeface="+mn-cs"/>
              </a:defRPr>
            </a:lvl1pPr>
            <a:lvl2pPr marL="457200" lvl="1"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2pPr>
            <a:lvl3pPr marL="914400" lvl="2"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3pPr>
            <a:lvl4pPr marL="1371600" lvl="3"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4pPr>
            <a:lvl5pPr marL="1828800" lvl="4"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5pPr>
            <a:lvl6pPr marL="2286000" lvl="5"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6pPr>
            <a:lvl7pPr marL="2743200" lvl="6"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7pPr>
            <a:lvl8pPr marL="3200400" lvl="7"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8pPr>
            <a:lvl9pPr marL="3657600" lvl="8"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9pPr>
          </a:lstStyle>
          <a:p>
            <a:r>
              <a:rPr lang="en-US" dirty="0">
                <a:latin typeface="Calibri" panose="020F0502020204030204"/>
              </a:rPr>
              <a:t>Copyright 2024, Taylor Financial Group, LLC | For Financial Professional Use Only</a:t>
            </a:r>
          </a:p>
        </p:txBody>
      </p:sp>
      <p:sp>
        <p:nvSpPr>
          <p:cNvPr id="7" name="Slide Number Placeholder 2">
            <a:extLst>
              <a:ext uri="{FF2B5EF4-FFF2-40B4-BE49-F238E27FC236}">
                <a16:creationId xmlns:a16="http://schemas.microsoft.com/office/drawing/2014/main" id="{B9393BBF-2918-4AD4-8F94-5D78875F9C43}"/>
              </a:ext>
            </a:extLst>
          </p:cNvPr>
          <p:cNvSpPr>
            <a:spLocks noGrp="1"/>
          </p:cNvSpPr>
          <p:nvPr>
            <p:ph type="sldNum" sz="quarter" idx="12"/>
          </p:nvPr>
        </p:nvSpPr>
        <p:spPr>
          <a:xfrm>
            <a:off x="10046373" y="6553692"/>
            <a:ext cx="1312025" cy="153888"/>
          </a:xfrm>
        </p:spPr>
        <p:txBody>
          <a:bodyPr/>
          <a:lstStyle/>
          <a:p>
            <a:fld id="{77B15C1E-AB60-40E5-A6B9-EAEFAF12DDAF}" type="slidenum">
              <a:rPr lang="en-US" smtClean="0">
                <a:solidFill>
                  <a:schemeClr val="bg1"/>
                </a:solidFill>
              </a:rPr>
              <a:t>33</a:t>
            </a:fld>
            <a:endParaRPr lang="en-US" dirty="0">
              <a:solidFill>
                <a:schemeClr val="bg1"/>
              </a:solidFill>
            </a:endParaRPr>
          </a:p>
        </p:txBody>
      </p:sp>
    </p:spTree>
    <p:extLst>
      <p:ext uri="{BB962C8B-B14F-4D97-AF65-F5344CB8AC3E}">
        <p14:creationId xmlns:p14="http://schemas.microsoft.com/office/powerpoint/2010/main" val="58652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2" name="Google Shape;702;p90">
            <a:extLst>
              <a:ext uri="{FF2B5EF4-FFF2-40B4-BE49-F238E27FC236}">
                <a16:creationId xmlns:a16="http://schemas.microsoft.com/office/drawing/2014/main" id="{C00DA18B-0984-9CE2-DBBA-EBD6401C59AE}"/>
              </a:ext>
            </a:extLst>
          </p:cNvPr>
          <p:cNvSpPr txBox="1"/>
          <p:nvPr/>
        </p:nvSpPr>
        <p:spPr>
          <a:xfrm>
            <a:off x="1075101" y="1733844"/>
            <a:ext cx="10594848" cy="3724056"/>
          </a:xfrm>
          <a:prstGeom prst="rect">
            <a:avLst/>
          </a:prstGeom>
          <a:noFill/>
          <a:ln>
            <a:noFill/>
          </a:ln>
        </p:spPr>
        <p:txBody>
          <a:bodyPr spcFirstLastPara="1" wrap="square" lIns="91425" tIns="45700" rIns="91425" bIns="45700" anchor="t" anchorCtr="0">
            <a:spAutoFit/>
          </a:bodyPr>
          <a:lstStyle/>
          <a:p>
            <a:pPr marL="285750" marR="0" lvl="0" indent="-28575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Calibri" panose="020F0502020204030204" pitchFamily="34" charset="0"/>
              </a:rPr>
              <a:t>The estate and gift </a:t>
            </a:r>
            <a:r>
              <a:rPr lang="en-US" sz="2200" dirty="0">
                <a:solidFill>
                  <a:srgbClr val="000000"/>
                </a:solidFill>
                <a:latin typeface="Calibri" panose="020F0502020204030204" pitchFamily="34" charset="0"/>
                <a:ea typeface="Arial" panose="020B0604020202020204" pitchFamily="34" charset="0"/>
                <a:cs typeface="Calibri" panose="020F0502020204030204" pitchFamily="34" charset="0"/>
              </a:rPr>
              <a:t>t</a:t>
            </a: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Calibri" panose="020F0502020204030204" pitchFamily="34" charset="0"/>
              </a:rPr>
              <a:t>ax </a:t>
            </a:r>
            <a:r>
              <a:rPr lang="en-US" sz="2200" dirty="0">
                <a:solidFill>
                  <a:srgbClr val="000000"/>
                </a:solidFill>
                <a:latin typeface="Calibri" panose="020F0502020204030204" pitchFamily="34" charset="0"/>
                <a:ea typeface="Arial" panose="020B0604020202020204" pitchFamily="34" charset="0"/>
                <a:cs typeface="Calibri" panose="020F0502020204030204" pitchFamily="34" charset="0"/>
              </a:rPr>
              <a:t>exemption</a:t>
            </a: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Calibri" panose="020F0502020204030204" pitchFamily="34" charset="0"/>
              </a:rPr>
              <a:t> is currently capped at $13.61 million per lifetime for individual filers and $27.22 million for married couples filing jointly (2024). </a:t>
            </a:r>
          </a:p>
          <a:p>
            <a:pPr marL="285750" marR="0" lvl="0" indent="-28575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Calibri" panose="020F0502020204030204" pitchFamily="34" charset="0"/>
              </a:rPr>
              <a:t>If the TCJA provisions expire at the end of 2025, the inflation adjusted estate tax exemption is anticipated to land at around $6.5 million effective January 1, 2026 (essentially cutting the current exemption in half)! </a:t>
            </a:r>
          </a:p>
          <a:p>
            <a:pPr marL="285750" marR="0" lvl="0" indent="-28575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Calibri" panose="020F0502020204030204" pitchFamily="34" charset="0"/>
              </a:rPr>
              <a:t>With such a significant change on the horizon, you should be reaching out to clients who </a:t>
            </a:r>
            <a:r>
              <a:rPr lang="en-US" sz="2200" dirty="0">
                <a:solidFill>
                  <a:srgbClr val="000000"/>
                </a:solidFill>
                <a:latin typeface="Calibri" panose="020F0502020204030204" pitchFamily="34" charset="0"/>
                <a:ea typeface="Arial" panose="020B0604020202020204" pitchFamily="34" charset="0"/>
                <a:cs typeface="Calibri" panose="020F0502020204030204" pitchFamily="34" charset="0"/>
              </a:rPr>
              <a:t>may be at risk (net worth over ~$6M (Single) or ~$1</a:t>
            </a:r>
            <a:r>
              <a:rPr lang="en-US" sz="2200" dirty="0">
                <a:latin typeface="Calibri" panose="020F0502020204030204" pitchFamily="34" charset="0"/>
                <a:ea typeface="Arial" panose="020B0604020202020204" pitchFamily="34" charset="0"/>
                <a:cs typeface="Calibri" panose="020F0502020204030204" pitchFamily="34" charset="0"/>
              </a:rPr>
              <a:t>3</a:t>
            </a:r>
            <a:r>
              <a:rPr lang="en-US" sz="2200" dirty="0">
                <a:solidFill>
                  <a:srgbClr val="000000"/>
                </a:solidFill>
                <a:latin typeface="Calibri" panose="020F0502020204030204" pitchFamily="34" charset="0"/>
                <a:ea typeface="Arial" panose="020B0604020202020204" pitchFamily="34" charset="0"/>
                <a:cs typeface="Calibri" panose="020F0502020204030204" pitchFamily="34" charset="0"/>
              </a:rPr>
              <a:t>M (MFJ)) </a:t>
            </a: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Calibri" panose="020F0502020204030204" pitchFamily="34" charset="0"/>
              </a:rPr>
              <a:t>and review their estate </a:t>
            </a:r>
            <a:r>
              <a:rPr lang="en-US" sz="2200" dirty="0">
                <a:solidFill>
                  <a:srgbClr val="000000"/>
                </a:solidFill>
                <a:latin typeface="Calibri" panose="020F0502020204030204" pitchFamily="34" charset="0"/>
                <a:ea typeface="Arial" panose="020B0604020202020204" pitchFamily="34" charset="0"/>
                <a:cs typeface="Calibri" panose="020F0502020204030204" pitchFamily="34" charset="0"/>
              </a:rPr>
              <a:t>and </a:t>
            </a: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Calibri" panose="020F0502020204030204" pitchFamily="34" charset="0"/>
              </a:rPr>
              <a:t>start planning now.</a:t>
            </a:r>
          </a:p>
        </p:txBody>
      </p:sp>
      <p:sp>
        <p:nvSpPr>
          <p:cNvPr id="4" name="Title 3">
            <a:extLst>
              <a:ext uri="{FF2B5EF4-FFF2-40B4-BE49-F238E27FC236}">
                <a16:creationId xmlns:a16="http://schemas.microsoft.com/office/drawing/2014/main" id="{87F95FF3-2AC9-C660-C121-9FAC9B600054}"/>
              </a:ext>
            </a:extLst>
          </p:cNvPr>
          <p:cNvSpPr>
            <a:spLocks noGrp="1"/>
          </p:cNvSpPr>
          <p:nvPr>
            <p:ph type="title"/>
          </p:nvPr>
        </p:nvSpPr>
        <p:spPr>
          <a:xfrm>
            <a:off x="1210737" y="987552"/>
            <a:ext cx="10323576" cy="502920"/>
          </a:xfrm>
        </p:spPr>
        <p:txBody>
          <a:bodyPr/>
          <a:lstStyle/>
          <a:p>
            <a:r>
              <a:rPr lang="en-US" sz="3200" b="1" dirty="0"/>
              <a:t>5. Estate Gift Tax Exemption May Be Halved</a:t>
            </a:r>
            <a:endParaRPr lang="en-US" dirty="0"/>
          </a:p>
        </p:txBody>
      </p:sp>
      <p:pic>
        <p:nvPicPr>
          <p:cNvPr id="6" name="Picture 5" descr="A logo with blue triangles&#10;&#10;Description automatically generated">
            <a:extLst>
              <a:ext uri="{FF2B5EF4-FFF2-40B4-BE49-F238E27FC236}">
                <a16:creationId xmlns:a16="http://schemas.microsoft.com/office/drawing/2014/main" id="{68FD486C-5679-0514-95DD-4D6B80DEF5A0}"/>
              </a:ext>
            </a:extLst>
          </p:cNvPr>
          <p:cNvPicPr>
            <a:picLocks noChangeAspect="1"/>
          </p:cNvPicPr>
          <p:nvPr/>
        </p:nvPicPr>
        <p:blipFill>
          <a:blip r:embed="rId3"/>
          <a:stretch>
            <a:fillRect/>
          </a:stretch>
        </p:blipFill>
        <p:spPr>
          <a:xfrm>
            <a:off x="0" y="6333120"/>
            <a:ext cx="2804160" cy="524881"/>
          </a:xfrm>
          <a:prstGeom prst="rect">
            <a:avLst/>
          </a:prstGeom>
        </p:spPr>
      </p:pic>
      <p:sp>
        <p:nvSpPr>
          <p:cNvPr id="7" name="Footer Placeholder 1">
            <a:extLst>
              <a:ext uri="{FF2B5EF4-FFF2-40B4-BE49-F238E27FC236}">
                <a16:creationId xmlns:a16="http://schemas.microsoft.com/office/drawing/2014/main" id="{D89F9412-73E9-A9AA-6E38-E39D2861574A}"/>
              </a:ext>
            </a:extLst>
          </p:cNvPr>
          <p:cNvSpPr txBox="1">
            <a:spLocks/>
          </p:cNvSpPr>
          <p:nvPr/>
        </p:nvSpPr>
        <p:spPr>
          <a:xfrm>
            <a:off x="3598255" y="6459785"/>
            <a:ext cx="4995487" cy="365125"/>
          </a:xfrm>
          <a:prstGeom prst="rect">
            <a:avLst/>
          </a:prstGeom>
          <a:noFill/>
          <a:ln>
            <a:noFill/>
          </a:ln>
        </p:spPr>
        <p:txBody>
          <a:bodyPr spcFirstLastPara="1" vert="horz" wrap="square" lIns="91425" tIns="45700" rIns="91425" bIns="45700" rtlCol="0" anchor="ctr" anchorCtr="0">
            <a:noAutofit/>
          </a:bodyPr>
          <a:lstStyle>
            <a:defPPr>
              <a:defRPr lang="en-US"/>
            </a:defPPr>
            <a:lvl1pPr marL="0" lvl="0" algn="ctr" defTabSz="914400" rtl="0" eaLnBrk="1" latinLnBrk="0" hangingPunct="1">
              <a:spcBef>
                <a:spcPts val="0"/>
              </a:spcBef>
              <a:spcAft>
                <a:spcPts val="0"/>
              </a:spcAft>
              <a:buClr>
                <a:srgbClr val="FFFFFF"/>
              </a:buClr>
              <a:buSzPts val="1400"/>
              <a:buFont typeface="Calibri"/>
              <a:buNone/>
              <a:defRPr sz="900" kern="1200" cap="all" baseline="0">
                <a:solidFill>
                  <a:srgbClr val="FFFFFF"/>
                </a:solidFill>
                <a:latin typeface="+mn-lt"/>
                <a:ea typeface="+mn-ea"/>
                <a:cs typeface="+mn-cs"/>
              </a:defRPr>
            </a:lvl1pPr>
            <a:lvl2pPr marL="457200" lvl="1"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2pPr>
            <a:lvl3pPr marL="914400" lvl="2"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3pPr>
            <a:lvl4pPr marL="1371600" lvl="3"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4pPr>
            <a:lvl5pPr marL="1828800" lvl="4"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5pPr>
            <a:lvl6pPr marL="2286000" lvl="5"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6pPr>
            <a:lvl7pPr marL="2743200" lvl="6"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7pPr>
            <a:lvl8pPr marL="3200400" lvl="7"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8pPr>
            <a:lvl9pPr marL="3657600" lvl="8"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9pPr>
          </a:lstStyle>
          <a:p>
            <a:r>
              <a:rPr lang="en-US" dirty="0">
                <a:latin typeface="Calibri" panose="020F0502020204030204"/>
              </a:rPr>
              <a:t>Copyright 2024, Taylor Financial Group, LLC | For Financial Professional Use Only</a:t>
            </a:r>
          </a:p>
        </p:txBody>
      </p:sp>
      <p:sp>
        <p:nvSpPr>
          <p:cNvPr id="8" name="Slide Number Placeholder 2">
            <a:extLst>
              <a:ext uri="{FF2B5EF4-FFF2-40B4-BE49-F238E27FC236}">
                <a16:creationId xmlns:a16="http://schemas.microsoft.com/office/drawing/2014/main" id="{03DD3563-2F0D-7FDB-49AD-999AC030969A}"/>
              </a:ext>
            </a:extLst>
          </p:cNvPr>
          <p:cNvSpPr>
            <a:spLocks noGrp="1"/>
          </p:cNvSpPr>
          <p:nvPr>
            <p:ph type="sldNum" sz="quarter" idx="12"/>
          </p:nvPr>
        </p:nvSpPr>
        <p:spPr>
          <a:xfrm>
            <a:off x="10046373" y="6553692"/>
            <a:ext cx="1312025" cy="153888"/>
          </a:xfrm>
        </p:spPr>
        <p:txBody>
          <a:bodyPr/>
          <a:lstStyle/>
          <a:p>
            <a:fld id="{77B15C1E-AB60-40E5-A6B9-EAEFAF12DDAF}" type="slidenum">
              <a:rPr lang="en-US" smtClean="0">
                <a:solidFill>
                  <a:schemeClr val="bg1"/>
                </a:solidFill>
              </a:rPr>
              <a:t>34</a:t>
            </a:fld>
            <a:endParaRPr lang="en-US" dirty="0">
              <a:solidFill>
                <a:schemeClr val="bg1"/>
              </a:solidFill>
            </a:endParaRPr>
          </a:p>
        </p:txBody>
      </p:sp>
    </p:spTree>
    <p:extLst>
      <p:ext uri="{BB962C8B-B14F-4D97-AF65-F5344CB8AC3E}">
        <p14:creationId xmlns:p14="http://schemas.microsoft.com/office/powerpoint/2010/main" val="6980360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F8E7FF-7607-C617-2281-13C086F63AC3}"/>
              </a:ext>
            </a:extLst>
          </p:cNvPr>
          <p:cNvSpPr>
            <a:spLocks noGrp="1"/>
          </p:cNvSpPr>
          <p:nvPr>
            <p:ph type="sldNum" sz="quarter" idx="12"/>
          </p:nvPr>
        </p:nvSpPr>
        <p:spPr/>
        <p:txBody>
          <a:bodyPr/>
          <a:lstStyle/>
          <a:p>
            <a:fld id="{77B15C1E-AB60-40E5-A6B9-EAEFAF12DDAF}" type="slidenum">
              <a:rPr lang="en-US" smtClean="0"/>
              <a:t>35</a:t>
            </a:fld>
            <a:endParaRPr lang="en-US"/>
          </a:p>
        </p:txBody>
      </p:sp>
      <p:sp>
        <p:nvSpPr>
          <p:cNvPr id="2" name="Footer Placeholder 1">
            <a:extLst>
              <a:ext uri="{FF2B5EF4-FFF2-40B4-BE49-F238E27FC236}">
                <a16:creationId xmlns:a16="http://schemas.microsoft.com/office/drawing/2014/main" id="{37CBB10D-FBEF-1FBA-739C-0CDF270C69FD}"/>
              </a:ext>
            </a:extLst>
          </p:cNvPr>
          <p:cNvSpPr txBox="1">
            <a:spLocks/>
          </p:cNvSpPr>
          <p:nvPr/>
        </p:nvSpPr>
        <p:spPr>
          <a:xfrm>
            <a:off x="3598255" y="6459785"/>
            <a:ext cx="4995487" cy="365125"/>
          </a:xfrm>
          <a:prstGeom prst="rect">
            <a:avLst/>
          </a:prstGeom>
          <a:noFill/>
          <a:ln>
            <a:noFill/>
          </a:ln>
        </p:spPr>
        <p:txBody>
          <a:bodyPr spcFirstLastPara="1" vert="horz" wrap="square" lIns="91425" tIns="45700" rIns="91425" bIns="45700" rtlCol="0" anchor="ctr" anchorCtr="0">
            <a:noAutofit/>
          </a:bodyPr>
          <a:lstStyle>
            <a:defPPr>
              <a:defRPr lang="en-US"/>
            </a:defPPr>
            <a:lvl1pPr marL="0" lvl="0" algn="ctr" defTabSz="914400" rtl="0" eaLnBrk="1" latinLnBrk="0" hangingPunct="1">
              <a:spcBef>
                <a:spcPts val="0"/>
              </a:spcBef>
              <a:spcAft>
                <a:spcPts val="0"/>
              </a:spcAft>
              <a:buClr>
                <a:srgbClr val="FFFFFF"/>
              </a:buClr>
              <a:buSzPts val="1400"/>
              <a:buFont typeface="Calibri"/>
              <a:buNone/>
              <a:defRPr sz="900" kern="1200" cap="all" baseline="0">
                <a:solidFill>
                  <a:srgbClr val="FFFFFF"/>
                </a:solidFill>
                <a:latin typeface="+mn-lt"/>
                <a:ea typeface="+mn-ea"/>
                <a:cs typeface="+mn-cs"/>
              </a:defRPr>
            </a:lvl1pPr>
            <a:lvl2pPr marL="457200" lvl="1"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2pPr>
            <a:lvl3pPr marL="914400" lvl="2"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3pPr>
            <a:lvl4pPr marL="1371600" lvl="3"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4pPr>
            <a:lvl5pPr marL="1828800" lvl="4"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5pPr>
            <a:lvl6pPr marL="2286000" lvl="5"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6pPr>
            <a:lvl7pPr marL="2743200" lvl="6"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7pPr>
            <a:lvl8pPr marL="3200400" lvl="7"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8pPr>
            <a:lvl9pPr marL="3657600" lvl="8"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9pPr>
          </a:lstStyle>
          <a:p>
            <a:r>
              <a:rPr lang="en-US" dirty="0">
                <a:latin typeface="Calibri" panose="020F0502020204030204"/>
              </a:rPr>
              <a:t>Copyright 2024, Taylor Financial Group, LLC | For Financial Professional Use Only</a:t>
            </a:r>
          </a:p>
        </p:txBody>
      </p:sp>
      <p:pic>
        <p:nvPicPr>
          <p:cNvPr id="8" name="Picture 7" descr="A logo with blue triangles&#10;&#10;Description automatically generated">
            <a:extLst>
              <a:ext uri="{FF2B5EF4-FFF2-40B4-BE49-F238E27FC236}">
                <a16:creationId xmlns:a16="http://schemas.microsoft.com/office/drawing/2014/main" id="{EE0F9064-9060-6C01-2C5B-FFB8BEC8080B}"/>
              </a:ext>
            </a:extLst>
          </p:cNvPr>
          <p:cNvPicPr>
            <a:picLocks noChangeAspect="1"/>
          </p:cNvPicPr>
          <p:nvPr/>
        </p:nvPicPr>
        <p:blipFill>
          <a:blip r:embed="rId3"/>
          <a:stretch>
            <a:fillRect/>
          </a:stretch>
        </p:blipFill>
        <p:spPr>
          <a:xfrm>
            <a:off x="0" y="6333120"/>
            <a:ext cx="2804160" cy="524881"/>
          </a:xfrm>
          <a:prstGeom prst="rect">
            <a:avLst/>
          </a:prstGeom>
        </p:spPr>
      </p:pic>
      <p:sp>
        <p:nvSpPr>
          <p:cNvPr id="4" name="Title 5">
            <a:extLst>
              <a:ext uri="{FF2B5EF4-FFF2-40B4-BE49-F238E27FC236}">
                <a16:creationId xmlns:a16="http://schemas.microsoft.com/office/drawing/2014/main" id="{927A88C9-E118-BEFA-10BB-A90966B59E49}"/>
              </a:ext>
            </a:extLst>
          </p:cNvPr>
          <p:cNvSpPr txBox="1">
            <a:spLocks/>
          </p:cNvSpPr>
          <p:nvPr/>
        </p:nvSpPr>
        <p:spPr>
          <a:xfrm>
            <a:off x="434846" y="322685"/>
            <a:ext cx="11322301" cy="71922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a:solidFill>
                  <a:schemeClr val="tx1"/>
                </a:solidFill>
                <a:latin typeface="Calibri" panose="020F0502020204030204" pitchFamily="34" charset="0"/>
                <a:cs typeface="Calibri" panose="020F0502020204030204" pitchFamily="34" charset="0"/>
              </a:rPr>
              <a:t>Four Estate Planning Moves to Make in Case the TCJA Sunsets </a:t>
            </a:r>
          </a:p>
          <a:p>
            <a:pPr algn="ctr"/>
            <a:r>
              <a:rPr lang="en-US" sz="3200" b="1" dirty="0">
                <a:solidFill>
                  <a:schemeClr val="tx1"/>
                </a:solidFill>
                <a:latin typeface="Calibri" panose="020F0502020204030204" pitchFamily="34" charset="0"/>
                <a:cs typeface="Calibri" panose="020F0502020204030204" pitchFamily="34" charset="0"/>
              </a:rPr>
              <a:t>(Or in Anticipation)</a:t>
            </a:r>
          </a:p>
        </p:txBody>
      </p:sp>
      <p:sp>
        <p:nvSpPr>
          <p:cNvPr id="6" name="Google Shape;699;p46">
            <a:extLst>
              <a:ext uri="{FF2B5EF4-FFF2-40B4-BE49-F238E27FC236}">
                <a16:creationId xmlns:a16="http://schemas.microsoft.com/office/drawing/2014/main" id="{84E7AE39-C25B-2AA3-11B0-A19D6EFB1C78}"/>
              </a:ext>
            </a:extLst>
          </p:cNvPr>
          <p:cNvSpPr txBox="1">
            <a:spLocks/>
          </p:cNvSpPr>
          <p:nvPr/>
        </p:nvSpPr>
        <p:spPr>
          <a:xfrm>
            <a:off x="779830" y="1508475"/>
            <a:ext cx="10977317" cy="4939773"/>
          </a:xfrm>
          <a:prstGeom prst="rect">
            <a:avLst/>
          </a:prstGeom>
          <a:noFill/>
          <a:ln>
            <a:noFill/>
          </a:ln>
        </p:spPr>
        <p:txBody>
          <a:bodyPr spcFirstLastPara="1" wrap="square" lIns="91425" tIns="45700" rIns="91425" bIns="45700" anchor="t" anchorCtr="0">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spcBef>
                <a:spcPts val="0"/>
              </a:spcBef>
              <a:spcAft>
                <a:spcPts val="0"/>
              </a:spcAft>
              <a:buClr>
                <a:srgbClr val="000000"/>
              </a:buClr>
              <a:buSzPts val="2400"/>
              <a:buFont typeface="+mj-lt"/>
              <a:buAutoNum type="arabicPeriod"/>
            </a:pPr>
            <a:r>
              <a:rPr lang="en-US" sz="2200" b="1" dirty="0">
                <a:solidFill>
                  <a:srgbClr val="000000"/>
                </a:solidFill>
                <a:latin typeface="Calibri"/>
                <a:ea typeface="Calibri"/>
                <a:cs typeface="Calibri"/>
                <a:sym typeface="Calibri"/>
              </a:rPr>
              <a:t>Qualified Personal Residence Trust (QPRT) </a:t>
            </a:r>
            <a:r>
              <a:rPr lang="en-US" sz="2200" dirty="0">
                <a:solidFill>
                  <a:srgbClr val="000000"/>
                </a:solidFill>
                <a:latin typeface="Calibri"/>
                <a:ea typeface="Calibri"/>
                <a:cs typeface="Calibri"/>
                <a:sym typeface="Calibri"/>
              </a:rPr>
              <a:t>- A QPRT freezes the value of the home at the time the trust is created, which can shield future appreciation from estate taxes. However, if the grantor dies before the trust terminates, the property will revert to his or her estate for tax purposes.</a:t>
            </a:r>
          </a:p>
          <a:p>
            <a:pPr marL="457200" indent="-457200">
              <a:spcBef>
                <a:spcPts val="0"/>
              </a:spcBef>
              <a:spcAft>
                <a:spcPts val="0"/>
              </a:spcAft>
              <a:buClr>
                <a:srgbClr val="000000"/>
              </a:buClr>
              <a:buSzPts val="2400"/>
              <a:buFont typeface="+mj-lt"/>
              <a:buAutoNum type="arabicPeriod"/>
            </a:pPr>
            <a:endParaRPr lang="en-US" sz="1000" dirty="0">
              <a:solidFill>
                <a:srgbClr val="000000"/>
              </a:solidFill>
              <a:latin typeface="Calibri"/>
              <a:ea typeface="Calibri"/>
              <a:cs typeface="Calibri"/>
              <a:sym typeface="Calibri"/>
            </a:endParaRPr>
          </a:p>
          <a:p>
            <a:pPr marL="457200" indent="-457200">
              <a:spcBef>
                <a:spcPts val="0"/>
              </a:spcBef>
              <a:spcAft>
                <a:spcPts val="0"/>
              </a:spcAft>
              <a:buClr>
                <a:srgbClr val="000000"/>
              </a:buClr>
              <a:buSzPts val="2400"/>
              <a:buFont typeface="+mj-lt"/>
              <a:buAutoNum type="arabicPeriod"/>
            </a:pPr>
            <a:r>
              <a:rPr lang="en-US" sz="2200" b="1" dirty="0">
                <a:solidFill>
                  <a:srgbClr val="000000"/>
                </a:solidFill>
                <a:latin typeface="Calibri"/>
                <a:ea typeface="Calibri"/>
                <a:cs typeface="Calibri"/>
                <a:sym typeface="Calibri"/>
              </a:rPr>
              <a:t>Spousal Lifetime Access Trust (SLAT) </a:t>
            </a:r>
            <a:r>
              <a:rPr lang="en-US" sz="2200" dirty="0">
                <a:solidFill>
                  <a:srgbClr val="000000"/>
                </a:solidFill>
                <a:latin typeface="Calibri"/>
                <a:ea typeface="Calibri"/>
                <a:cs typeface="Calibri"/>
                <a:sym typeface="Calibri"/>
              </a:rPr>
              <a:t>- SLATs allow couples to transfer wealth to an irrevocable trust, while maintaining control and access to their money. The trusts provide money for the beneficiary spouse, while excluding assets from the grantor spouse’s estate. </a:t>
            </a:r>
          </a:p>
          <a:p>
            <a:pPr marL="457200" indent="-457200">
              <a:spcBef>
                <a:spcPts val="0"/>
              </a:spcBef>
              <a:spcAft>
                <a:spcPts val="0"/>
              </a:spcAft>
              <a:buClr>
                <a:srgbClr val="000000"/>
              </a:buClr>
              <a:buSzPts val="2400"/>
              <a:buFont typeface="+mj-lt"/>
              <a:buAutoNum type="arabicPeriod"/>
            </a:pPr>
            <a:endParaRPr lang="en-US" sz="1000" dirty="0">
              <a:solidFill>
                <a:srgbClr val="000000"/>
              </a:solidFill>
              <a:latin typeface="Calibri"/>
              <a:ea typeface="Calibri"/>
              <a:cs typeface="Calibri"/>
              <a:sym typeface="Calibri"/>
            </a:endParaRPr>
          </a:p>
          <a:p>
            <a:pPr marL="457200" indent="-457200">
              <a:spcBef>
                <a:spcPts val="0"/>
              </a:spcBef>
              <a:spcAft>
                <a:spcPts val="0"/>
              </a:spcAft>
              <a:buClr>
                <a:srgbClr val="000000"/>
              </a:buClr>
              <a:buSzPts val="2400"/>
              <a:buFont typeface="+mj-lt"/>
              <a:buAutoNum type="arabicPeriod"/>
            </a:pPr>
            <a:r>
              <a:rPr lang="en-US" sz="2200" b="1" dirty="0">
                <a:solidFill>
                  <a:srgbClr val="000000"/>
                </a:solidFill>
                <a:latin typeface="Calibri"/>
                <a:ea typeface="Calibri"/>
                <a:cs typeface="Calibri"/>
                <a:sym typeface="Calibri"/>
              </a:rPr>
              <a:t>Charitable Remainder Trust </a:t>
            </a:r>
            <a:r>
              <a:rPr lang="en-US" sz="2200" dirty="0">
                <a:solidFill>
                  <a:srgbClr val="000000"/>
                </a:solidFill>
                <a:latin typeface="Calibri"/>
                <a:ea typeface="Calibri"/>
                <a:cs typeface="Calibri"/>
                <a:sym typeface="Calibri"/>
              </a:rPr>
              <a:t>- These irrevocable trusts allow donors to give assets to charity and still receive income for the rest of their life, with remaining assets going to the charity.</a:t>
            </a:r>
          </a:p>
          <a:p>
            <a:pPr marL="457200" indent="-457200">
              <a:spcBef>
                <a:spcPts val="0"/>
              </a:spcBef>
              <a:spcAft>
                <a:spcPts val="0"/>
              </a:spcAft>
              <a:buClr>
                <a:srgbClr val="000000"/>
              </a:buClr>
              <a:buSzPts val="2400"/>
              <a:buFont typeface="+mj-lt"/>
              <a:buAutoNum type="arabicPeriod"/>
            </a:pPr>
            <a:endParaRPr lang="en-US" sz="1000" b="1" dirty="0">
              <a:solidFill>
                <a:srgbClr val="000000"/>
              </a:solidFill>
              <a:latin typeface="Calibri"/>
              <a:ea typeface="Calibri"/>
              <a:cs typeface="Calibri"/>
              <a:sym typeface="Calibri"/>
            </a:endParaRPr>
          </a:p>
          <a:p>
            <a:pPr marL="457200" indent="-457200">
              <a:spcBef>
                <a:spcPts val="0"/>
              </a:spcBef>
              <a:spcAft>
                <a:spcPts val="0"/>
              </a:spcAft>
              <a:buClr>
                <a:srgbClr val="000000"/>
              </a:buClr>
              <a:buSzPts val="2400"/>
              <a:buFont typeface="+mj-lt"/>
              <a:buAutoNum type="arabicPeriod"/>
            </a:pPr>
            <a:r>
              <a:rPr lang="en-US" sz="2200" b="1" dirty="0">
                <a:solidFill>
                  <a:srgbClr val="000000"/>
                </a:solidFill>
                <a:latin typeface="Calibri"/>
                <a:ea typeface="Calibri"/>
                <a:cs typeface="Calibri"/>
                <a:sym typeface="Calibri"/>
              </a:rPr>
              <a:t>Grantor Retained Annuity Trust (GRAT) </a:t>
            </a:r>
            <a:r>
              <a:rPr lang="en-US" sz="2200" dirty="0">
                <a:solidFill>
                  <a:srgbClr val="000000"/>
                </a:solidFill>
                <a:latin typeface="Calibri"/>
                <a:ea typeface="Calibri"/>
                <a:cs typeface="Calibri"/>
                <a:sym typeface="Calibri"/>
              </a:rPr>
              <a:t>- In a GRAT, a donor transfers money to an irrevocable trust, while eventually taking back the principal, plus interest. Any gains on the principal can stay in the trust. When the trust’s term ends, beneficiaries inherit the remaining assets free of estate and gift taxes. </a:t>
            </a:r>
          </a:p>
          <a:p>
            <a:pPr marL="342900" indent="-342900">
              <a:spcBef>
                <a:spcPts val="0"/>
              </a:spcBef>
              <a:spcAft>
                <a:spcPts val="0"/>
              </a:spcAft>
              <a:buClr>
                <a:srgbClr val="000000"/>
              </a:buClr>
              <a:buSzPts val="2400"/>
              <a:buFont typeface="Arial"/>
              <a:buChar char="•"/>
            </a:pPr>
            <a:endParaRPr lang="en-US" sz="2200" b="1"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2986116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4" name="Title 3">
            <a:extLst>
              <a:ext uri="{FF2B5EF4-FFF2-40B4-BE49-F238E27FC236}">
                <a16:creationId xmlns:a16="http://schemas.microsoft.com/office/drawing/2014/main" id="{87F95FF3-2AC9-C660-C121-9FAC9B600054}"/>
              </a:ext>
            </a:extLst>
          </p:cNvPr>
          <p:cNvSpPr>
            <a:spLocks noGrp="1"/>
          </p:cNvSpPr>
          <p:nvPr>
            <p:ph type="title"/>
          </p:nvPr>
        </p:nvSpPr>
        <p:spPr>
          <a:xfrm>
            <a:off x="1100393" y="997280"/>
            <a:ext cx="10323576" cy="502920"/>
          </a:xfrm>
        </p:spPr>
        <p:txBody>
          <a:bodyPr/>
          <a:lstStyle/>
          <a:p>
            <a:r>
              <a:rPr lang="en-US" dirty="0">
                <a:solidFill>
                  <a:srgbClr val="0A51A9"/>
                </a:solidFill>
              </a:rPr>
              <a:t>Be Proactive &amp; Have Conversations Now! </a:t>
            </a:r>
          </a:p>
        </p:txBody>
      </p:sp>
      <p:sp>
        <p:nvSpPr>
          <p:cNvPr id="3" name="TextBox 2">
            <a:extLst>
              <a:ext uri="{FF2B5EF4-FFF2-40B4-BE49-F238E27FC236}">
                <a16:creationId xmlns:a16="http://schemas.microsoft.com/office/drawing/2014/main" id="{CFF53966-DD86-1B4A-B5AB-2A937F8F9019}"/>
              </a:ext>
            </a:extLst>
          </p:cNvPr>
          <p:cNvSpPr txBox="1"/>
          <p:nvPr/>
        </p:nvSpPr>
        <p:spPr>
          <a:xfrm>
            <a:off x="1100393" y="1817645"/>
            <a:ext cx="11000232" cy="3046988"/>
          </a:xfrm>
          <a:prstGeom prst="rect">
            <a:avLst/>
          </a:prstGeom>
          <a:noFill/>
        </p:spPr>
        <p:txBody>
          <a:bodyPr wrap="square" rtlCol="0">
            <a:spAutoFit/>
          </a:bodyPr>
          <a:lstStyle/>
          <a:p>
            <a:r>
              <a:rPr lang="en-US" sz="2000" dirty="0"/>
              <a:t>As the expiration date approaches, there is likely to be increased debate over the fate of the TCJA provisions. Lawmakers may consider various options, including extending certain provisions, making them permanent, or implementing alternative reforms to the tax code. </a:t>
            </a:r>
          </a:p>
          <a:p>
            <a:endParaRPr lang="en-US" sz="2000" dirty="0"/>
          </a:p>
          <a:p>
            <a:r>
              <a:rPr lang="en-US" sz="2000" dirty="0"/>
              <a:t>Remember, many provisions are “use it or lose it.”</a:t>
            </a:r>
          </a:p>
          <a:p>
            <a:endParaRPr lang="en-US" sz="2000" dirty="0"/>
          </a:p>
          <a:p>
            <a:r>
              <a:rPr lang="en-US" sz="2000" b="1" dirty="0"/>
              <a:t>While the future of these provisions remain uncertain, it is your job as an advisor to educate clients and implement strategies </a:t>
            </a:r>
            <a:r>
              <a:rPr lang="en-US" sz="2000" b="1" u="sng" dirty="0"/>
              <a:t>now</a:t>
            </a:r>
            <a:r>
              <a:rPr lang="en-US" sz="2000" b="1" dirty="0"/>
              <a:t> to mitigate any potential adverse effects and optimize their financial strategies in the years to come. </a:t>
            </a:r>
          </a:p>
          <a:p>
            <a:endParaRPr lang="en-US" sz="1200" dirty="0"/>
          </a:p>
        </p:txBody>
      </p:sp>
      <p:pic>
        <p:nvPicPr>
          <p:cNvPr id="3074" name="Picture 2" descr="Preparation is the key to success – Inspirational Leader">
            <a:extLst>
              <a:ext uri="{FF2B5EF4-FFF2-40B4-BE49-F238E27FC236}">
                <a16:creationId xmlns:a16="http://schemas.microsoft.com/office/drawing/2014/main" id="{0C4CB2E7-085E-6C2A-1CEF-7C31B660D9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0094" y="4908001"/>
            <a:ext cx="3105998" cy="14616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logo with blue triangles&#10;&#10;Description automatically generated">
            <a:extLst>
              <a:ext uri="{FF2B5EF4-FFF2-40B4-BE49-F238E27FC236}">
                <a16:creationId xmlns:a16="http://schemas.microsoft.com/office/drawing/2014/main" id="{070F7475-50CC-3469-B47C-16EB8B679952}"/>
              </a:ext>
            </a:extLst>
          </p:cNvPr>
          <p:cNvPicPr>
            <a:picLocks noChangeAspect="1"/>
          </p:cNvPicPr>
          <p:nvPr/>
        </p:nvPicPr>
        <p:blipFill>
          <a:blip r:embed="rId4"/>
          <a:stretch>
            <a:fillRect/>
          </a:stretch>
        </p:blipFill>
        <p:spPr>
          <a:xfrm>
            <a:off x="0" y="6333120"/>
            <a:ext cx="2804160" cy="524881"/>
          </a:xfrm>
          <a:prstGeom prst="rect">
            <a:avLst/>
          </a:prstGeom>
        </p:spPr>
      </p:pic>
      <p:sp>
        <p:nvSpPr>
          <p:cNvPr id="7" name="Footer Placeholder 1">
            <a:extLst>
              <a:ext uri="{FF2B5EF4-FFF2-40B4-BE49-F238E27FC236}">
                <a16:creationId xmlns:a16="http://schemas.microsoft.com/office/drawing/2014/main" id="{41A9FFA7-69A1-679F-A189-5C143B552E48}"/>
              </a:ext>
            </a:extLst>
          </p:cNvPr>
          <p:cNvSpPr txBox="1">
            <a:spLocks/>
          </p:cNvSpPr>
          <p:nvPr/>
        </p:nvSpPr>
        <p:spPr>
          <a:xfrm>
            <a:off x="3598255" y="6459785"/>
            <a:ext cx="4995487" cy="365125"/>
          </a:xfrm>
          <a:prstGeom prst="rect">
            <a:avLst/>
          </a:prstGeom>
          <a:noFill/>
          <a:ln>
            <a:noFill/>
          </a:ln>
        </p:spPr>
        <p:txBody>
          <a:bodyPr spcFirstLastPara="1" vert="horz" wrap="square" lIns="91425" tIns="45700" rIns="91425" bIns="45700" rtlCol="0" anchor="ctr" anchorCtr="0">
            <a:noAutofit/>
          </a:bodyPr>
          <a:lstStyle>
            <a:defPPr>
              <a:defRPr lang="en-US"/>
            </a:defPPr>
            <a:lvl1pPr marL="0" lvl="0" algn="ctr" defTabSz="914400" rtl="0" eaLnBrk="1" latinLnBrk="0" hangingPunct="1">
              <a:spcBef>
                <a:spcPts val="0"/>
              </a:spcBef>
              <a:spcAft>
                <a:spcPts val="0"/>
              </a:spcAft>
              <a:buClr>
                <a:srgbClr val="FFFFFF"/>
              </a:buClr>
              <a:buSzPts val="1400"/>
              <a:buFont typeface="Calibri"/>
              <a:buNone/>
              <a:defRPr sz="900" kern="1200" cap="all" baseline="0">
                <a:solidFill>
                  <a:srgbClr val="FFFFFF"/>
                </a:solidFill>
                <a:latin typeface="+mn-lt"/>
                <a:ea typeface="+mn-ea"/>
                <a:cs typeface="+mn-cs"/>
              </a:defRPr>
            </a:lvl1pPr>
            <a:lvl2pPr marL="457200" lvl="1"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2pPr>
            <a:lvl3pPr marL="914400" lvl="2"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3pPr>
            <a:lvl4pPr marL="1371600" lvl="3"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4pPr>
            <a:lvl5pPr marL="1828800" lvl="4"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5pPr>
            <a:lvl6pPr marL="2286000" lvl="5"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6pPr>
            <a:lvl7pPr marL="2743200" lvl="6"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7pPr>
            <a:lvl8pPr marL="3200400" lvl="7"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8pPr>
            <a:lvl9pPr marL="3657600" lvl="8"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9pPr>
          </a:lstStyle>
          <a:p>
            <a:r>
              <a:rPr lang="en-US" dirty="0">
                <a:latin typeface="Calibri" panose="020F0502020204030204"/>
              </a:rPr>
              <a:t>Copyright 2024, Taylor Financial Group, LLC | For Financial Professional Use Only</a:t>
            </a:r>
          </a:p>
        </p:txBody>
      </p:sp>
      <p:sp>
        <p:nvSpPr>
          <p:cNvPr id="8" name="Slide Number Placeholder 2">
            <a:extLst>
              <a:ext uri="{FF2B5EF4-FFF2-40B4-BE49-F238E27FC236}">
                <a16:creationId xmlns:a16="http://schemas.microsoft.com/office/drawing/2014/main" id="{11D95971-E6C0-65FA-263E-C6F8BC5BDEB6}"/>
              </a:ext>
            </a:extLst>
          </p:cNvPr>
          <p:cNvSpPr>
            <a:spLocks noGrp="1"/>
          </p:cNvSpPr>
          <p:nvPr>
            <p:ph type="sldNum" sz="quarter" idx="12"/>
          </p:nvPr>
        </p:nvSpPr>
        <p:spPr>
          <a:xfrm>
            <a:off x="10046373" y="6553692"/>
            <a:ext cx="1312025" cy="153888"/>
          </a:xfrm>
        </p:spPr>
        <p:txBody>
          <a:bodyPr/>
          <a:lstStyle/>
          <a:p>
            <a:fld id="{77B15C1E-AB60-40E5-A6B9-EAEFAF12DDAF}" type="slidenum">
              <a:rPr lang="en-US" smtClean="0">
                <a:solidFill>
                  <a:schemeClr val="bg1"/>
                </a:solidFill>
              </a:rPr>
              <a:t>36</a:t>
            </a:fld>
            <a:endParaRPr lang="en-US" dirty="0">
              <a:solidFill>
                <a:schemeClr val="bg1"/>
              </a:solidFill>
            </a:endParaRPr>
          </a:p>
        </p:txBody>
      </p:sp>
    </p:spTree>
    <p:extLst>
      <p:ext uri="{BB962C8B-B14F-4D97-AF65-F5344CB8AC3E}">
        <p14:creationId xmlns:p14="http://schemas.microsoft.com/office/powerpoint/2010/main" val="21559259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9"/>
          <p:cNvSpPr/>
          <p:nvPr/>
        </p:nvSpPr>
        <p:spPr>
          <a:xfrm>
            <a:off x="1953768" y="304800"/>
            <a:ext cx="8284464" cy="6858000"/>
          </a:xfrm>
          <a:custGeom>
            <a:avLst/>
            <a:gdLst/>
            <a:ahLst/>
            <a:cxnLst/>
            <a:rect l="l" t="t" r="r" b="b"/>
            <a:pathLst>
              <a:path w="8284464" h="6858000" extrusionOk="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44" name="Google Shape;344;p9"/>
          <p:cNvSpPr/>
          <p:nvPr/>
        </p:nvSpPr>
        <p:spPr>
          <a:xfrm>
            <a:off x="2118360" y="0"/>
            <a:ext cx="7955280" cy="6858000"/>
          </a:xfrm>
          <a:custGeom>
            <a:avLst/>
            <a:gdLst/>
            <a:ahLst/>
            <a:cxnLst/>
            <a:rect l="l" t="t" r="r" b="b"/>
            <a:pathLst>
              <a:path w="7955280" h="6858000" extrusionOk="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45" name="Google Shape;345;p9"/>
          <p:cNvSpPr txBox="1">
            <a:spLocks noGrp="1"/>
          </p:cNvSpPr>
          <p:nvPr>
            <p:ph type="ctrTitle"/>
          </p:nvPr>
        </p:nvSpPr>
        <p:spPr>
          <a:xfrm>
            <a:off x="1595438" y="1309914"/>
            <a:ext cx="9001124" cy="4238172"/>
          </a:xfrm>
          <a:prstGeom prst="rect">
            <a:avLst/>
          </a:prstGeom>
          <a:solidFill>
            <a:schemeClr val="lt1"/>
          </a:solidFill>
          <a:ln>
            <a:noFill/>
          </a:ln>
        </p:spPr>
        <p:txBody>
          <a:bodyPr spcFirstLastPara="1" wrap="square" lIns="91425" tIns="45700" rIns="91425" bIns="45700" anchor="ctr" anchorCtr="0">
            <a:noAutofit/>
          </a:bodyPr>
          <a:lstStyle/>
          <a:p>
            <a:pPr lvl="0" algn="ctr">
              <a:lnSpc>
                <a:spcPct val="90000"/>
              </a:lnSpc>
              <a:buClr>
                <a:srgbClr val="0C0C0C"/>
              </a:buClr>
              <a:buSzPts val="7000"/>
            </a:pPr>
            <a:r>
              <a:rPr lang="en-US" sz="6400" b="1" i="1" dirty="0">
                <a:solidFill>
                  <a:srgbClr val="0C0C0C"/>
                </a:solidFill>
                <a:latin typeface="Calibri" panose="020F0502020204030204" pitchFamily="34" charset="0"/>
                <a:ea typeface="Calibri" panose="020F0502020204030204" pitchFamily="34" charset="0"/>
                <a:cs typeface="Calibri" panose="020F0502020204030204" pitchFamily="34" charset="0"/>
              </a:rPr>
              <a:t>5. Bonus Material</a:t>
            </a:r>
            <a:endParaRPr sz="6400" b="1" i="1" dirty="0">
              <a:latin typeface="Calibri" panose="020F0502020204030204" pitchFamily="34" charset="0"/>
              <a:ea typeface="Calibri" panose="020F0502020204030204" pitchFamily="34" charset="0"/>
              <a:cs typeface="Calibri" panose="020F0502020204030204" pitchFamily="34" charset="0"/>
            </a:endParaRPr>
          </a:p>
        </p:txBody>
      </p:sp>
      <p:sp>
        <p:nvSpPr>
          <p:cNvPr id="3" name="Footer Placeholder 2">
            <a:extLst>
              <a:ext uri="{FF2B5EF4-FFF2-40B4-BE49-F238E27FC236}">
                <a16:creationId xmlns:a16="http://schemas.microsoft.com/office/drawing/2014/main" id="{D5A1BC3A-D398-2C3F-F485-81865A4C31A5}"/>
              </a:ext>
            </a:extLst>
          </p:cNvPr>
          <p:cNvSpPr>
            <a:spLocks noGrp="1"/>
          </p:cNvSpPr>
          <p:nvPr>
            <p:ph type="ftr" idx="11"/>
          </p:nvPr>
        </p:nvSpPr>
        <p:spPr>
          <a:xfrm>
            <a:off x="3686185" y="6459785"/>
            <a:ext cx="4822804" cy="153888"/>
          </a:xfrm>
        </p:spPr>
        <p:txBody>
          <a:bodyPr/>
          <a:lstStyle/>
          <a:p>
            <a:r>
              <a:rPr lang="en-US" dirty="0"/>
              <a:t>Copyright 2024, Taylor Financial Group, LLC | For Financial Professional Use Only</a:t>
            </a:r>
          </a:p>
        </p:txBody>
      </p:sp>
      <p:sp>
        <p:nvSpPr>
          <p:cNvPr id="4" name="Slide Number Placeholder 3">
            <a:extLst>
              <a:ext uri="{FF2B5EF4-FFF2-40B4-BE49-F238E27FC236}">
                <a16:creationId xmlns:a16="http://schemas.microsoft.com/office/drawing/2014/main" id="{230006E9-23B7-B8CD-84AD-831285CFFB3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37</a:t>
            </a:fld>
            <a:endParaRPr lang="en-US"/>
          </a:p>
        </p:txBody>
      </p:sp>
    </p:spTree>
    <p:extLst>
      <p:ext uri="{BB962C8B-B14F-4D97-AF65-F5344CB8AC3E}">
        <p14:creationId xmlns:p14="http://schemas.microsoft.com/office/powerpoint/2010/main" val="177216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345"/>
                                        </p:tgtEl>
                                        <p:attrNameLst>
                                          <p:attrName>style.visibility</p:attrName>
                                        </p:attrNameLst>
                                      </p:cBhvr>
                                      <p:to>
                                        <p:strVal val="visible"/>
                                      </p:to>
                                    </p:set>
                                    <p:animEffect transition="in" filter="fade">
                                      <p:cBhvr>
                                        <p:cTn id="7" dur="700"/>
                                        <p:tgtEl>
                                          <p:spTgt spid="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F8E7FF-7607-C617-2281-13C086F63A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B15C1E-AB60-40E5-A6B9-EAEFAF12DDAF}"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Title 1">
            <a:extLst>
              <a:ext uri="{FF2B5EF4-FFF2-40B4-BE49-F238E27FC236}">
                <a16:creationId xmlns:a16="http://schemas.microsoft.com/office/drawing/2014/main" id="{39FCAB7A-C2B9-389B-F2FB-5A390B0F6E32}"/>
              </a:ext>
            </a:extLst>
          </p:cNvPr>
          <p:cNvSpPr txBox="1">
            <a:spLocks/>
          </p:cNvSpPr>
          <p:nvPr/>
        </p:nvSpPr>
        <p:spPr>
          <a:xfrm>
            <a:off x="-172939" y="116885"/>
            <a:ext cx="3357430" cy="74326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3200" b="1" i="0" u="none" strike="noStrike" kern="1200" cap="none" spc="-5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Bonus Material</a:t>
            </a:r>
            <a:endParaRPr kumimoji="0" lang="en-US" sz="3200" b="0" i="0" u="none" strike="noStrike" kern="1200" cap="none" spc="-5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endParaRPr>
          </a:p>
        </p:txBody>
      </p:sp>
      <p:sp>
        <p:nvSpPr>
          <p:cNvPr id="2" name="Footer Placeholder 1">
            <a:extLst>
              <a:ext uri="{FF2B5EF4-FFF2-40B4-BE49-F238E27FC236}">
                <a16:creationId xmlns:a16="http://schemas.microsoft.com/office/drawing/2014/main" id="{37CBB10D-FBEF-1FBA-739C-0CDF270C69FD}"/>
              </a:ext>
            </a:extLst>
          </p:cNvPr>
          <p:cNvSpPr txBox="1">
            <a:spLocks/>
          </p:cNvSpPr>
          <p:nvPr/>
        </p:nvSpPr>
        <p:spPr>
          <a:xfrm>
            <a:off x="3686185" y="6459785"/>
            <a:ext cx="4822804" cy="365125"/>
          </a:xfrm>
          <a:prstGeom prst="rect">
            <a:avLst/>
          </a:prstGeom>
          <a:noFill/>
          <a:ln>
            <a:noFill/>
          </a:ln>
        </p:spPr>
        <p:txBody>
          <a:bodyPr spcFirstLastPara="1" vert="horz" wrap="square" lIns="91425" tIns="45700" rIns="91425" bIns="45700" rtlCol="0" anchor="ctr" anchorCtr="0">
            <a:noAutofit/>
          </a:bodyPr>
          <a:lstStyle>
            <a:defPPr>
              <a:defRPr lang="en-US"/>
            </a:defPPr>
            <a:lvl1pPr marL="0" lvl="0" algn="ctr" defTabSz="914400" rtl="0" eaLnBrk="1" latinLnBrk="0" hangingPunct="1">
              <a:spcBef>
                <a:spcPts val="0"/>
              </a:spcBef>
              <a:spcAft>
                <a:spcPts val="0"/>
              </a:spcAft>
              <a:buClr>
                <a:srgbClr val="FFFFFF"/>
              </a:buClr>
              <a:buSzPts val="1400"/>
              <a:buFont typeface="Calibri"/>
              <a:buNone/>
              <a:defRPr sz="900" kern="1200" cap="all" baseline="0">
                <a:solidFill>
                  <a:srgbClr val="FFFFFF"/>
                </a:solidFill>
                <a:latin typeface="+mn-lt"/>
                <a:ea typeface="+mn-ea"/>
                <a:cs typeface="+mn-cs"/>
              </a:defRPr>
            </a:lvl1pPr>
            <a:lvl2pPr marL="457200" lvl="1"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2pPr>
            <a:lvl3pPr marL="914400" lvl="2"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3pPr>
            <a:lvl4pPr marL="1371600" lvl="3"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4pPr>
            <a:lvl5pPr marL="1828800" lvl="4"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5pPr>
            <a:lvl6pPr marL="2286000" lvl="5"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6pPr>
            <a:lvl7pPr marL="2743200" lvl="6"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7pPr>
            <a:lvl8pPr marL="3200400" lvl="7"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8pPr>
            <a:lvl9pPr marL="3657600" lvl="8"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FFFFFF"/>
              </a:buClr>
              <a:buSzPts val="1400"/>
              <a:buFont typeface="Calibri"/>
              <a:buNone/>
              <a:tabLst/>
              <a:defRPr/>
            </a:pPr>
            <a:r>
              <a:rPr kumimoji="0" lang="en-US" sz="900" b="0" i="0" u="none" strike="noStrike" kern="1200" cap="all" spc="0" normalizeH="0" baseline="0" noProof="0" dirty="0">
                <a:ln>
                  <a:noFill/>
                </a:ln>
                <a:solidFill>
                  <a:srgbClr val="FFFFFF"/>
                </a:solidFill>
                <a:effectLst/>
                <a:uLnTx/>
                <a:uFillTx/>
                <a:latin typeface="Calibri" panose="020F0502020204030204"/>
                <a:ea typeface="+mn-ea"/>
                <a:cs typeface="+mn-cs"/>
              </a:rPr>
              <a:t>Copyright 2024, Taylor Financial Group, LLC | For Financial Professional Use Only</a:t>
            </a:r>
          </a:p>
        </p:txBody>
      </p:sp>
      <p:pic>
        <p:nvPicPr>
          <p:cNvPr id="6" name="Picture 5" descr="A logo with blue triangles&#10;&#10;Description automatically generated">
            <a:extLst>
              <a:ext uri="{FF2B5EF4-FFF2-40B4-BE49-F238E27FC236}">
                <a16:creationId xmlns:a16="http://schemas.microsoft.com/office/drawing/2014/main" id="{191CF5AF-C2E7-C2EA-9BF8-7D5C356B459A}"/>
              </a:ext>
            </a:extLst>
          </p:cNvPr>
          <p:cNvPicPr>
            <a:picLocks noChangeAspect="1"/>
          </p:cNvPicPr>
          <p:nvPr/>
        </p:nvPicPr>
        <p:blipFill>
          <a:blip r:embed="rId3"/>
          <a:stretch>
            <a:fillRect/>
          </a:stretch>
        </p:blipFill>
        <p:spPr>
          <a:xfrm>
            <a:off x="0" y="6428477"/>
            <a:ext cx="2294716" cy="429523"/>
          </a:xfrm>
          <a:prstGeom prst="rect">
            <a:avLst/>
          </a:prstGeom>
        </p:spPr>
      </p:pic>
      <p:sp>
        <p:nvSpPr>
          <p:cNvPr id="13" name="Title 1">
            <a:extLst>
              <a:ext uri="{FF2B5EF4-FFF2-40B4-BE49-F238E27FC236}">
                <a16:creationId xmlns:a16="http://schemas.microsoft.com/office/drawing/2014/main" id="{3A94CF75-7E41-C9DE-118D-84E2A041C37D}"/>
              </a:ext>
            </a:extLst>
          </p:cNvPr>
          <p:cNvSpPr txBox="1">
            <a:spLocks/>
          </p:cNvSpPr>
          <p:nvPr/>
        </p:nvSpPr>
        <p:spPr>
          <a:xfrm>
            <a:off x="68582" y="677589"/>
            <a:ext cx="2939378" cy="365125"/>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2000" b="1" i="0" u="none" strike="noStrike" kern="1200" cap="none" spc="-5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October &amp; November – Year End Planning Items Announcement</a:t>
            </a:r>
          </a:p>
        </p:txBody>
      </p:sp>
      <p:pic>
        <p:nvPicPr>
          <p:cNvPr id="15" name="Picture 14">
            <a:extLst>
              <a:ext uri="{FF2B5EF4-FFF2-40B4-BE49-F238E27FC236}">
                <a16:creationId xmlns:a16="http://schemas.microsoft.com/office/drawing/2014/main" id="{9EE9153E-8EDD-C08E-15F0-606030DEA340}"/>
              </a:ext>
            </a:extLst>
          </p:cNvPr>
          <p:cNvPicPr>
            <a:picLocks noChangeAspect="1"/>
          </p:cNvPicPr>
          <p:nvPr/>
        </p:nvPicPr>
        <p:blipFill>
          <a:blip r:embed="rId4"/>
          <a:stretch>
            <a:fillRect/>
          </a:stretch>
        </p:blipFill>
        <p:spPr>
          <a:xfrm>
            <a:off x="2978462" y="0"/>
            <a:ext cx="3065868" cy="6858000"/>
          </a:xfrm>
          <a:prstGeom prst="rect">
            <a:avLst/>
          </a:prstGeom>
          <a:ln>
            <a:solidFill>
              <a:schemeClr val="tx2"/>
            </a:solidFill>
          </a:ln>
        </p:spPr>
      </p:pic>
      <p:pic>
        <p:nvPicPr>
          <p:cNvPr id="17" name="Picture 16">
            <a:extLst>
              <a:ext uri="{FF2B5EF4-FFF2-40B4-BE49-F238E27FC236}">
                <a16:creationId xmlns:a16="http://schemas.microsoft.com/office/drawing/2014/main" id="{91CAB444-9255-45D1-4C28-07F539D6F2DB}"/>
              </a:ext>
            </a:extLst>
          </p:cNvPr>
          <p:cNvPicPr>
            <a:picLocks noChangeAspect="1"/>
          </p:cNvPicPr>
          <p:nvPr/>
        </p:nvPicPr>
        <p:blipFill>
          <a:blip r:embed="rId5"/>
          <a:stretch>
            <a:fillRect/>
          </a:stretch>
        </p:blipFill>
        <p:spPr>
          <a:xfrm>
            <a:off x="6078880" y="0"/>
            <a:ext cx="3033047" cy="6858000"/>
          </a:xfrm>
          <a:prstGeom prst="rect">
            <a:avLst/>
          </a:prstGeom>
          <a:ln>
            <a:solidFill>
              <a:schemeClr val="tx2"/>
            </a:solidFill>
          </a:ln>
        </p:spPr>
      </p:pic>
      <p:pic>
        <p:nvPicPr>
          <p:cNvPr id="1030" name="Picture 6">
            <a:extLst>
              <a:ext uri="{FF2B5EF4-FFF2-40B4-BE49-F238E27FC236}">
                <a16:creationId xmlns:a16="http://schemas.microsoft.com/office/drawing/2014/main" id="{496E0719-1FC8-3506-BE5E-30E8438A15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6477" y="0"/>
            <a:ext cx="2654300" cy="685800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5958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p61"/>
          <p:cNvSpPr/>
          <p:nvPr/>
        </p:nvSpPr>
        <p:spPr>
          <a:xfrm>
            <a:off x="1953768" y="0"/>
            <a:ext cx="8284464" cy="6858000"/>
          </a:xfrm>
          <a:custGeom>
            <a:avLst/>
            <a:gdLst/>
            <a:ahLst/>
            <a:cxnLst/>
            <a:rect l="l" t="t" r="r" b="b"/>
            <a:pathLst>
              <a:path w="8284464" h="6858000" extrusionOk="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48" name="Google Shape;848;p61"/>
          <p:cNvSpPr/>
          <p:nvPr/>
        </p:nvSpPr>
        <p:spPr>
          <a:xfrm>
            <a:off x="2118360" y="0"/>
            <a:ext cx="7955280" cy="6858000"/>
          </a:xfrm>
          <a:custGeom>
            <a:avLst/>
            <a:gdLst/>
            <a:ahLst/>
            <a:cxnLst/>
            <a:rect l="l" t="t" r="r" b="b"/>
            <a:pathLst>
              <a:path w="7955280" h="6858000" extrusionOk="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49" name="Google Shape;849;p61"/>
          <p:cNvSpPr txBox="1">
            <a:spLocks noGrp="1"/>
          </p:cNvSpPr>
          <p:nvPr>
            <p:ph type="ctrTitle"/>
          </p:nvPr>
        </p:nvSpPr>
        <p:spPr>
          <a:xfrm>
            <a:off x="2208047" y="1309914"/>
            <a:ext cx="7865593" cy="4238172"/>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C0C0C"/>
              </a:buClr>
              <a:buSzPts val="7000"/>
              <a:buNone/>
            </a:pPr>
            <a:r>
              <a:rPr lang="en-US" sz="6400" b="1" i="1" dirty="0">
                <a:solidFill>
                  <a:srgbClr val="0C0C0C"/>
                </a:solidFill>
              </a:rPr>
              <a:t>6. Wrap Up &amp; Q&amp;A</a:t>
            </a:r>
            <a:endParaRPr sz="6400" i="1" dirty="0"/>
          </a:p>
        </p:txBody>
      </p:sp>
      <p:sp>
        <p:nvSpPr>
          <p:cNvPr id="3" name="Footer Placeholder 2">
            <a:extLst>
              <a:ext uri="{FF2B5EF4-FFF2-40B4-BE49-F238E27FC236}">
                <a16:creationId xmlns:a16="http://schemas.microsoft.com/office/drawing/2014/main" id="{113AAADC-D0A5-D192-B135-B5713F11A537}"/>
              </a:ext>
            </a:extLst>
          </p:cNvPr>
          <p:cNvSpPr>
            <a:spLocks noGrp="1"/>
          </p:cNvSpPr>
          <p:nvPr>
            <p:ph type="ftr" idx="11"/>
          </p:nvPr>
        </p:nvSpPr>
        <p:spPr>
          <a:xfrm>
            <a:off x="3686185" y="6459785"/>
            <a:ext cx="4822804" cy="138499"/>
          </a:xfrm>
        </p:spPr>
        <p:txBody>
          <a:bodyPr/>
          <a:lstStyle/>
          <a:p>
            <a:r>
              <a:rPr lang="en-US" dirty="0"/>
              <a:t>Copyright 2024, Taylor Financial Group, LLC | For Financial Professional Use Only</a:t>
            </a:r>
          </a:p>
        </p:txBody>
      </p:sp>
      <p:sp>
        <p:nvSpPr>
          <p:cNvPr id="4" name="Slide Number Placeholder 3">
            <a:extLst>
              <a:ext uri="{FF2B5EF4-FFF2-40B4-BE49-F238E27FC236}">
                <a16:creationId xmlns:a16="http://schemas.microsoft.com/office/drawing/2014/main" id="{D6CA7523-4C3B-F37B-FC40-1C20FF169B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39</a:t>
            </a:fld>
            <a:endParaRPr lang="en-US"/>
          </a:p>
        </p:txBody>
      </p:sp>
    </p:spTree>
    <p:extLst>
      <p:ext uri="{BB962C8B-B14F-4D97-AF65-F5344CB8AC3E}">
        <p14:creationId xmlns:p14="http://schemas.microsoft.com/office/powerpoint/2010/main" val="409467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849"/>
                                        </p:tgtEl>
                                        <p:attrNameLst>
                                          <p:attrName>style.visibility</p:attrName>
                                        </p:attrNameLst>
                                      </p:cBhvr>
                                      <p:to>
                                        <p:strVal val="visible"/>
                                      </p:to>
                                    </p:set>
                                    <p:animEffect transition="in" filter="fade">
                                      <p:cBhvr>
                                        <p:cTn id="7" dur="700"/>
                                        <p:tgtEl>
                                          <p:spTgt spid="8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88364-0A53-D099-E411-5AC73A0058B8}"/>
              </a:ext>
            </a:extLst>
          </p:cNvPr>
          <p:cNvSpPr>
            <a:spLocks noGrp="1"/>
          </p:cNvSpPr>
          <p:nvPr>
            <p:ph type="title"/>
          </p:nvPr>
        </p:nvSpPr>
        <p:spPr>
          <a:xfrm>
            <a:off x="838200" y="748145"/>
            <a:ext cx="10515600" cy="675410"/>
          </a:xfrm>
        </p:spPr>
        <p:txBody>
          <a:bodyPr>
            <a:normAutofit/>
          </a:bodyPr>
          <a:lstStyle/>
          <a:p>
            <a:r>
              <a:rPr lang="en-US" sz="3200" b="1" dirty="0">
                <a:solidFill>
                  <a:schemeClr val="tx1"/>
                </a:solidFill>
                <a:latin typeface="+mn-lt"/>
              </a:rPr>
              <a:t>Performing a Tax Analysis Has Never Been Easier!</a:t>
            </a:r>
            <a:endParaRPr lang="en-US" sz="3200" dirty="0"/>
          </a:p>
        </p:txBody>
      </p:sp>
      <p:sp>
        <p:nvSpPr>
          <p:cNvPr id="3" name="Text Placeholder 2">
            <a:extLst>
              <a:ext uri="{FF2B5EF4-FFF2-40B4-BE49-F238E27FC236}">
                <a16:creationId xmlns:a16="http://schemas.microsoft.com/office/drawing/2014/main" id="{2247200F-1E38-9093-312C-8070A84C9376}"/>
              </a:ext>
            </a:extLst>
          </p:cNvPr>
          <p:cNvSpPr>
            <a:spLocks noGrp="1"/>
          </p:cNvSpPr>
          <p:nvPr>
            <p:ph type="body" idx="1"/>
          </p:nvPr>
        </p:nvSpPr>
        <p:spPr>
          <a:xfrm>
            <a:off x="654627" y="1984663"/>
            <a:ext cx="11118273" cy="4239491"/>
          </a:xfrm>
        </p:spPr>
        <p:txBody>
          <a:bodyPr>
            <a:normAutofit/>
          </a:bodyPr>
          <a:lstStyle/>
          <a:p>
            <a:pPr marL="114300" indent="0">
              <a:buNone/>
            </a:pPr>
            <a:r>
              <a:rPr lang="en-US" sz="2400" dirty="0"/>
              <a:t>In the past, performing a tax analysis was a manual process that involved gathering and analyzing data by hand. This process was time-consuming, resource-intensive, and often resulted in errors and delays.</a:t>
            </a:r>
          </a:p>
          <a:p>
            <a:pPr marL="114300" indent="0">
              <a:buNone/>
            </a:pPr>
            <a:endParaRPr lang="en-US" sz="2400" dirty="0"/>
          </a:p>
          <a:p>
            <a:pPr marL="114300" indent="0">
              <a:buNone/>
            </a:pPr>
            <a:r>
              <a:rPr lang="en-US" sz="2400" dirty="0"/>
              <a:t>However, with automated tools like </a:t>
            </a:r>
            <a:r>
              <a:rPr lang="en-US" sz="2400" dirty="0" err="1"/>
              <a:t>Holistiplan</a:t>
            </a:r>
            <a:r>
              <a:rPr lang="en-US" sz="2400" dirty="0"/>
              <a:t>, you can analyze data quickly, accurately and cost effectively! </a:t>
            </a:r>
            <a:r>
              <a:rPr lang="en-US" sz="2400" b="1" dirty="0"/>
              <a:t>A few minutes of your time could help your clients save thousands of dollars in taxes and help you demonstrate your value as an advisor.</a:t>
            </a:r>
          </a:p>
          <a:p>
            <a:pPr marL="114300" indent="0">
              <a:buNone/>
            </a:pPr>
            <a:endParaRPr lang="en-US" sz="2400" dirty="0"/>
          </a:p>
          <a:p>
            <a:pPr marL="114300" indent="0">
              <a:buNone/>
            </a:pPr>
            <a:r>
              <a:rPr lang="en-US" sz="2400" dirty="0"/>
              <a:t>Therefore, you should be doing tax planning for ALL of your clients (no more excuses)!</a:t>
            </a:r>
          </a:p>
        </p:txBody>
      </p:sp>
      <p:pic>
        <p:nvPicPr>
          <p:cNvPr id="6" name="Picture 5" descr="A logo with blue triangles&#10;&#10;Description automatically generated">
            <a:extLst>
              <a:ext uri="{FF2B5EF4-FFF2-40B4-BE49-F238E27FC236}">
                <a16:creationId xmlns:a16="http://schemas.microsoft.com/office/drawing/2014/main" id="{70EE1C5E-71FF-71B7-B053-7D3FAC8045AD}"/>
              </a:ext>
            </a:extLst>
          </p:cNvPr>
          <p:cNvPicPr>
            <a:picLocks noChangeAspect="1"/>
          </p:cNvPicPr>
          <p:nvPr/>
        </p:nvPicPr>
        <p:blipFill>
          <a:blip r:embed="rId3"/>
          <a:stretch>
            <a:fillRect/>
          </a:stretch>
        </p:blipFill>
        <p:spPr>
          <a:xfrm>
            <a:off x="0" y="6333120"/>
            <a:ext cx="2804160" cy="524881"/>
          </a:xfrm>
          <a:prstGeom prst="rect">
            <a:avLst/>
          </a:prstGeom>
        </p:spPr>
      </p:pic>
      <p:sp>
        <p:nvSpPr>
          <p:cNvPr id="7" name="Footer Placeholder 1">
            <a:extLst>
              <a:ext uri="{FF2B5EF4-FFF2-40B4-BE49-F238E27FC236}">
                <a16:creationId xmlns:a16="http://schemas.microsoft.com/office/drawing/2014/main" id="{C8CF1DBD-3126-8979-6A95-10C0E8FEC566}"/>
              </a:ext>
            </a:extLst>
          </p:cNvPr>
          <p:cNvSpPr txBox="1">
            <a:spLocks/>
          </p:cNvSpPr>
          <p:nvPr/>
        </p:nvSpPr>
        <p:spPr>
          <a:xfrm>
            <a:off x="3598255" y="6459785"/>
            <a:ext cx="4995487" cy="365125"/>
          </a:xfrm>
          <a:prstGeom prst="rect">
            <a:avLst/>
          </a:prstGeom>
          <a:noFill/>
          <a:ln>
            <a:noFill/>
          </a:ln>
        </p:spPr>
        <p:txBody>
          <a:bodyPr spcFirstLastPara="1" vert="horz" wrap="square" lIns="91425" tIns="45700" rIns="91425" bIns="45700" rtlCol="0" anchor="ctr" anchorCtr="0">
            <a:noAutofit/>
          </a:bodyPr>
          <a:lstStyle>
            <a:defPPr>
              <a:defRPr lang="en-US"/>
            </a:defPPr>
            <a:lvl1pPr marL="0" lvl="0" algn="ctr" defTabSz="914400" rtl="0" eaLnBrk="1" latinLnBrk="0" hangingPunct="1">
              <a:spcBef>
                <a:spcPts val="0"/>
              </a:spcBef>
              <a:spcAft>
                <a:spcPts val="0"/>
              </a:spcAft>
              <a:buClr>
                <a:srgbClr val="FFFFFF"/>
              </a:buClr>
              <a:buSzPts val="1400"/>
              <a:buFont typeface="Calibri"/>
              <a:buNone/>
              <a:defRPr sz="900" kern="1200" cap="all" baseline="0">
                <a:solidFill>
                  <a:srgbClr val="FFFFFF"/>
                </a:solidFill>
                <a:latin typeface="+mn-lt"/>
                <a:ea typeface="+mn-ea"/>
                <a:cs typeface="+mn-cs"/>
              </a:defRPr>
            </a:lvl1pPr>
            <a:lvl2pPr marL="457200" lvl="1"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2pPr>
            <a:lvl3pPr marL="914400" lvl="2"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3pPr>
            <a:lvl4pPr marL="1371600" lvl="3"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4pPr>
            <a:lvl5pPr marL="1828800" lvl="4"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5pPr>
            <a:lvl6pPr marL="2286000" lvl="5"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6pPr>
            <a:lvl7pPr marL="2743200" lvl="6"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7pPr>
            <a:lvl8pPr marL="3200400" lvl="7"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8pPr>
            <a:lvl9pPr marL="3657600" lvl="8"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9pPr>
          </a:lstStyle>
          <a:p>
            <a:r>
              <a:rPr lang="en-US" dirty="0">
                <a:latin typeface="Calibri" panose="020F0502020204030204"/>
              </a:rPr>
              <a:t>Copyright 2024, Taylor Financial Group, LLC | For Financial Professional Use Only</a:t>
            </a:r>
          </a:p>
        </p:txBody>
      </p:sp>
      <p:sp>
        <p:nvSpPr>
          <p:cNvPr id="8" name="Slide Number Placeholder 3">
            <a:extLst>
              <a:ext uri="{FF2B5EF4-FFF2-40B4-BE49-F238E27FC236}">
                <a16:creationId xmlns:a16="http://schemas.microsoft.com/office/drawing/2014/main" id="{E3F66225-EECD-3F2D-860B-5CA0FAD379E4}"/>
              </a:ext>
            </a:extLst>
          </p:cNvPr>
          <p:cNvSpPr>
            <a:spLocks noGrp="1"/>
          </p:cNvSpPr>
          <p:nvPr>
            <p:ph type="sldNum" idx="12"/>
          </p:nvPr>
        </p:nvSpPr>
        <p:spPr>
          <a:xfrm>
            <a:off x="9900458" y="6459785"/>
            <a:ext cx="1312025" cy="153888"/>
          </a:xfrm>
        </p:spPr>
        <p:txBody>
          <a:bodyPr/>
          <a:lstStyle/>
          <a:p>
            <a:pPr marL="0" lvl="0" indent="0" algn="r" rtl="0">
              <a:spcBef>
                <a:spcPts val="0"/>
              </a:spcBef>
              <a:spcAft>
                <a:spcPts val="0"/>
              </a:spcAft>
              <a:buNone/>
            </a:pPr>
            <a:fld id="{00000000-1234-1234-1234-123412341234}" type="slidenum">
              <a:rPr lang="en-US" smtClean="0">
                <a:solidFill>
                  <a:schemeClr val="bg1"/>
                </a:solidFill>
              </a:rPr>
              <a:t>4</a:t>
            </a:fld>
            <a:endParaRPr lang="en-US" dirty="0">
              <a:solidFill>
                <a:schemeClr val="bg1"/>
              </a:solidFill>
            </a:endParaRPr>
          </a:p>
        </p:txBody>
      </p:sp>
    </p:spTree>
    <p:extLst>
      <p:ext uri="{BB962C8B-B14F-4D97-AF65-F5344CB8AC3E}">
        <p14:creationId xmlns:p14="http://schemas.microsoft.com/office/powerpoint/2010/main" val="31229336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CD07C-5160-8587-FA13-F3D13AC24AE4}"/>
              </a:ext>
            </a:extLst>
          </p:cNvPr>
          <p:cNvSpPr>
            <a:spLocks noGrp="1"/>
          </p:cNvSpPr>
          <p:nvPr>
            <p:ph type="ctrTitle"/>
          </p:nvPr>
        </p:nvSpPr>
        <p:spPr/>
        <p:txBody>
          <a:bodyPr/>
          <a:lstStyle/>
          <a:p>
            <a:r>
              <a:rPr lang="en-US" b="1" dirty="0"/>
              <a:t>SIGN UP TODAY!</a:t>
            </a:r>
          </a:p>
        </p:txBody>
      </p:sp>
      <p:sp>
        <p:nvSpPr>
          <p:cNvPr id="3" name="Subtitle 2">
            <a:extLst>
              <a:ext uri="{FF2B5EF4-FFF2-40B4-BE49-F238E27FC236}">
                <a16:creationId xmlns:a16="http://schemas.microsoft.com/office/drawing/2014/main" id="{29592832-0739-67F7-7682-87A090906241}"/>
              </a:ext>
            </a:extLst>
          </p:cNvPr>
          <p:cNvSpPr>
            <a:spLocks noGrp="1"/>
          </p:cNvSpPr>
          <p:nvPr>
            <p:ph type="subTitle" idx="1"/>
          </p:nvPr>
        </p:nvSpPr>
        <p:spPr/>
        <p:txBody>
          <a:bodyPr>
            <a:normAutofit/>
          </a:bodyPr>
          <a:lstStyle/>
          <a:p>
            <a:r>
              <a:rPr lang="en-US" sz="3200" dirty="0"/>
              <a:t>USE CODE </a:t>
            </a:r>
            <a:r>
              <a:rPr lang="en-US" sz="3200" u="sng" dirty="0"/>
              <a:t>Debbietaylor2024</a:t>
            </a:r>
            <a:r>
              <a:rPr lang="en-US" sz="3200" dirty="0"/>
              <a:t> for 10% off in 2024.</a:t>
            </a:r>
          </a:p>
        </p:txBody>
      </p:sp>
      <p:sp>
        <p:nvSpPr>
          <p:cNvPr id="4" name="Footer Placeholder 3">
            <a:extLst>
              <a:ext uri="{FF2B5EF4-FFF2-40B4-BE49-F238E27FC236}">
                <a16:creationId xmlns:a16="http://schemas.microsoft.com/office/drawing/2014/main" id="{8D035D0D-4628-22B4-12F3-5116C2369A04}"/>
              </a:ext>
            </a:extLst>
          </p:cNvPr>
          <p:cNvSpPr>
            <a:spLocks noGrp="1"/>
          </p:cNvSpPr>
          <p:nvPr>
            <p:ph type="ftr" idx="11"/>
          </p:nvPr>
        </p:nvSpPr>
        <p:spPr/>
        <p:txBody>
          <a:bodyPr/>
          <a:lstStyle/>
          <a:p>
            <a:r>
              <a:rPr lang="en-US"/>
              <a:t>Copyright 2022, Taylor Financial Group, LLC | For Financial Professional Use Only</a:t>
            </a:r>
          </a:p>
        </p:txBody>
      </p:sp>
      <p:sp>
        <p:nvSpPr>
          <p:cNvPr id="5" name="Slide Number Placeholder 4">
            <a:extLst>
              <a:ext uri="{FF2B5EF4-FFF2-40B4-BE49-F238E27FC236}">
                <a16:creationId xmlns:a16="http://schemas.microsoft.com/office/drawing/2014/main" id="{C1BB191E-45B1-7A64-CA33-78E32B5745E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40</a:t>
            </a:fld>
            <a:endParaRPr lang="en-US"/>
          </a:p>
        </p:txBody>
      </p:sp>
      <p:pic>
        <p:nvPicPr>
          <p:cNvPr id="6" name="Picture 5" descr="A close up of a logo&#10;&#10;Description automatically generated">
            <a:extLst>
              <a:ext uri="{FF2B5EF4-FFF2-40B4-BE49-F238E27FC236}">
                <a16:creationId xmlns:a16="http://schemas.microsoft.com/office/drawing/2014/main" id="{53068FDF-6DE0-065F-6D51-9350C7CC4DBC}"/>
              </a:ext>
            </a:extLst>
          </p:cNvPr>
          <p:cNvPicPr>
            <a:picLocks noChangeAspect="1"/>
          </p:cNvPicPr>
          <p:nvPr/>
        </p:nvPicPr>
        <p:blipFill>
          <a:blip r:embed="rId3"/>
          <a:stretch>
            <a:fillRect/>
          </a:stretch>
        </p:blipFill>
        <p:spPr>
          <a:xfrm>
            <a:off x="1097280" y="1342506"/>
            <a:ext cx="5949449" cy="1549336"/>
          </a:xfrm>
          <a:prstGeom prst="rect">
            <a:avLst/>
          </a:prstGeom>
        </p:spPr>
      </p:pic>
    </p:spTree>
    <p:extLst>
      <p:ext uri="{BB962C8B-B14F-4D97-AF65-F5344CB8AC3E}">
        <p14:creationId xmlns:p14="http://schemas.microsoft.com/office/powerpoint/2010/main" val="26479097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pic>
        <p:nvPicPr>
          <p:cNvPr id="873" name="Google Shape;873;p64"/>
          <p:cNvPicPr preferRelativeResize="0"/>
          <p:nvPr/>
        </p:nvPicPr>
        <p:blipFill rotWithShape="1">
          <a:blip r:embed="rId3">
            <a:alphaModFix/>
          </a:blip>
          <a:srcRect/>
          <a:stretch/>
        </p:blipFill>
        <p:spPr>
          <a:xfrm>
            <a:off x="2414824" y="1361083"/>
            <a:ext cx="7362352" cy="4796767"/>
          </a:xfrm>
          <a:prstGeom prst="rect">
            <a:avLst/>
          </a:prstGeom>
          <a:noFill/>
          <a:ln>
            <a:noFill/>
          </a:ln>
        </p:spPr>
      </p:pic>
      <p:sp>
        <p:nvSpPr>
          <p:cNvPr id="874" name="Google Shape;874;p64"/>
          <p:cNvSpPr txBox="1">
            <a:spLocks noGrp="1"/>
          </p:cNvSpPr>
          <p:nvPr>
            <p:ph type="title"/>
          </p:nvPr>
        </p:nvSpPr>
        <p:spPr>
          <a:xfrm>
            <a:off x="987552" y="530352"/>
            <a:ext cx="10323576" cy="50292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US"/>
              <a:t>Fortune Favors the Bold</a:t>
            </a:r>
            <a:endParaRPr/>
          </a:p>
        </p:txBody>
      </p:sp>
      <p:sp>
        <p:nvSpPr>
          <p:cNvPr id="3" name="Footer Placeholder 2">
            <a:extLst>
              <a:ext uri="{FF2B5EF4-FFF2-40B4-BE49-F238E27FC236}">
                <a16:creationId xmlns:a16="http://schemas.microsoft.com/office/drawing/2014/main" id="{5ABBED71-8DF2-F57E-28E2-20AD39BAA062}"/>
              </a:ext>
            </a:extLst>
          </p:cNvPr>
          <p:cNvSpPr>
            <a:spLocks noGrp="1"/>
          </p:cNvSpPr>
          <p:nvPr>
            <p:ph type="ftr" idx="11"/>
          </p:nvPr>
        </p:nvSpPr>
        <p:spPr>
          <a:xfrm>
            <a:off x="4145280" y="6485662"/>
            <a:ext cx="3901440" cy="138499"/>
          </a:xfrm>
        </p:spPr>
        <p:txBody>
          <a:bodyPr/>
          <a:lstStyle/>
          <a:p>
            <a:r>
              <a:rPr lang="en-US" dirty="0"/>
              <a:t>Copyright 2024, Taylor Financial Group, LLC | For Financial Professional Use Only</a:t>
            </a:r>
          </a:p>
        </p:txBody>
      </p:sp>
      <p:sp>
        <p:nvSpPr>
          <p:cNvPr id="4" name="Slide Number Placeholder 3">
            <a:extLst>
              <a:ext uri="{FF2B5EF4-FFF2-40B4-BE49-F238E27FC236}">
                <a16:creationId xmlns:a16="http://schemas.microsoft.com/office/drawing/2014/main" id="{D1B22A61-44C8-8ECB-0368-EAD48EF18FE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41</a:t>
            </a:fld>
            <a:endParaRPr lang="en-US"/>
          </a:p>
        </p:txBody>
      </p:sp>
      <p:pic>
        <p:nvPicPr>
          <p:cNvPr id="5" name="Picture 4" descr="A logo with blue triangles&#10;&#10;Description automatically generated">
            <a:extLst>
              <a:ext uri="{FF2B5EF4-FFF2-40B4-BE49-F238E27FC236}">
                <a16:creationId xmlns:a16="http://schemas.microsoft.com/office/drawing/2014/main" id="{0262D5FA-35EB-E3E1-EFA7-60EB6FC4A442}"/>
              </a:ext>
            </a:extLst>
          </p:cNvPr>
          <p:cNvPicPr>
            <a:picLocks noChangeAspect="1"/>
          </p:cNvPicPr>
          <p:nvPr/>
        </p:nvPicPr>
        <p:blipFill>
          <a:blip r:embed="rId4"/>
          <a:stretch>
            <a:fillRect/>
          </a:stretch>
        </p:blipFill>
        <p:spPr>
          <a:xfrm>
            <a:off x="64251" y="6377940"/>
            <a:ext cx="2433135" cy="455433"/>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65"/>
          <p:cNvSpPr/>
          <p:nvPr/>
        </p:nvSpPr>
        <p:spPr>
          <a:xfrm>
            <a:off x="3087221" y="5647765"/>
            <a:ext cx="5975537" cy="0"/>
          </a:xfrm>
          <a:custGeom>
            <a:avLst/>
            <a:gdLst/>
            <a:ahLst/>
            <a:cxnLst/>
            <a:rect l="l" t="t" r="r" b="b"/>
            <a:pathLst>
              <a:path w="9029700" h="120000" extrusionOk="0">
                <a:moveTo>
                  <a:pt x="0" y="0"/>
                </a:moveTo>
                <a:lnTo>
                  <a:pt x="9029700" y="0"/>
                </a:lnTo>
              </a:path>
            </a:pathLst>
          </a:custGeom>
          <a:noFill/>
          <a:ln w="9525" cap="flat" cmpd="sng">
            <a:solidFill>
              <a:srgbClr val="8E939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191"/>
              <a:buFont typeface="Calibri"/>
              <a:buNone/>
            </a:pPr>
            <a:endParaRPr sz="1191" b="0" i="0" u="none" strike="noStrike" cap="none">
              <a:solidFill>
                <a:srgbClr val="000000"/>
              </a:solidFill>
              <a:latin typeface="Calibri"/>
              <a:ea typeface="Calibri"/>
              <a:cs typeface="Calibri"/>
              <a:sym typeface="Calibri"/>
            </a:endParaRPr>
          </a:p>
        </p:txBody>
      </p:sp>
      <p:sp>
        <p:nvSpPr>
          <p:cNvPr id="881" name="Google Shape;881;p65"/>
          <p:cNvSpPr/>
          <p:nvPr/>
        </p:nvSpPr>
        <p:spPr>
          <a:xfrm>
            <a:off x="3087221" y="5647765"/>
            <a:ext cx="5975537" cy="0"/>
          </a:xfrm>
          <a:custGeom>
            <a:avLst/>
            <a:gdLst/>
            <a:ahLst/>
            <a:cxnLst/>
            <a:rect l="l" t="t" r="r" b="b"/>
            <a:pathLst>
              <a:path w="9029700" h="120000" extrusionOk="0">
                <a:moveTo>
                  <a:pt x="0" y="0"/>
                </a:moveTo>
                <a:lnTo>
                  <a:pt x="9029700" y="0"/>
                </a:lnTo>
              </a:path>
            </a:pathLst>
          </a:custGeom>
          <a:noFill/>
          <a:ln w="12700" cap="flat" cmpd="sng">
            <a:solidFill>
              <a:srgbClr val="8E939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191"/>
              <a:buFont typeface="Calibri"/>
              <a:buNone/>
            </a:pPr>
            <a:endParaRPr sz="1191" b="0" i="0" u="none" strike="noStrike" cap="none">
              <a:solidFill>
                <a:srgbClr val="000000"/>
              </a:solidFill>
              <a:latin typeface="Calibri"/>
              <a:ea typeface="Calibri"/>
              <a:cs typeface="Calibri"/>
              <a:sym typeface="Calibri"/>
            </a:endParaRPr>
          </a:p>
        </p:txBody>
      </p:sp>
      <p:sp>
        <p:nvSpPr>
          <p:cNvPr id="882" name="Google Shape;882;p65"/>
          <p:cNvSpPr txBox="1">
            <a:spLocks noGrp="1"/>
          </p:cNvSpPr>
          <p:nvPr>
            <p:ph type="title"/>
          </p:nvPr>
        </p:nvSpPr>
        <p:spPr>
          <a:xfrm>
            <a:off x="161084" y="0"/>
            <a:ext cx="5990665" cy="54992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3574"/>
              <a:t>Disclosures</a:t>
            </a:r>
            <a:endParaRPr/>
          </a:p>
        </p:txBody>
      </p:sp>
      <p:sp>
        <p:nvSpPr>
          <p:cNvPr id="883" name="Google Shape;883;p65"/>
          <p:cNvSpPr txBox="1">
            <a:spLocks noGrp="1"/>
          </p:cNvSpPr>
          <p:nvPr>
            <p:ph type="body" idx="1"/>
          </p:nvPr>
        </p:nvSpPr>
        <p:spPr>
          <a:xfrm>
            <a:off x="59531" y="659328"/>
            <a:ext cx="12030916" cy="4892383"/>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950"/>
              <a:buChar char="•"/>
            </a:pPr>
            <a:r>
              <a:rPr lang="en-US" sz="950" dirty="0"/>
              <a:t>Investment advisory services offered through CWM, LLC, an SEC Registered Investment Advisor. Carson Group Partners, a division of CWM, LLC, is a nationwide partnership of advisors. None of the information contained herein is intended as tax or legal advice. Tax laws are complex and subject to change. Please consult the appropriate professional to see how the laws apply to your situation. For a comprehensive review of your personal situation, always consult with tax or legal advisors. </a:t>
            </a:r>
          </a:p>
          <a:p>
            <a:pPr marL="228600" lvl="0" indent="-228600" algn="l" rtl="0">
              <a:lnSpc>
                <a:spcPct val="100000"/>
              </a:lnSpc>
              <a:spcBef>
                <a:spcPts val="0"/>
              </a:spcBef>
              <a:spcAft>
                <a:spcPts val="0"/>
              </a:spcAft>
              <a:buClr>
                <a:schemeClr val="dk1"/>
              </a:buClr>
              <a:buSzPts val="950"/>
              <a:buChar char="•"/>
            </a:pPr>
            <a:r>
              <a:rPr lang="en-US" sz="950" dirty="0"/>
              <a:t>Investors cannot invest directly in indexes. The performance of any index is not indicative of the performance of any investment and does not take into account the effects of inflation and the fees and expenses associated with investing.</a:t>
            </a:r>
            <a:endParaRPr dirty="0"/>
          </a:p>
          <a:p>
            <a:pPr marL="228600" lvl="0" indent="-228600" algn="l" rtl="0">
              <a:lnSpc>
                <a:spcPct val="100000"/>
              </a:lnSpc>
              <a:spcBef>
                <a:spcPts val="300"/>
              </a:spcBef>
              <a:spcAft>
                <a:spcPts val="0"/>
              </a:spcAft>
              <a:buClr>
                <a:schemeClr val="dk1"/>
              </a:buClr>
              <a:buSzPts val="950"/>
              <a:buChar char="•"/>
            </a:pPr>
            <a:r>
              <a:rPr lang="en-US" sz="950" dirty="0"/>
              <a:t>Past performance is not an indication or guarantee of future results.</a:t>
            </a:r>
            <a:endParaRPr dirty="0"/>
          </a:p>
          <a:p>
            <a:pPr marL="228600" lvl="0" indent="-228600" algn="l" rtl="0">
              <a:lnSpc>
                <a:spcPct val="100000"/>
              </a:lnSpc>
              <a:spcBef>
                <a:spcPts val="300"/>
              </a:spcBef>
              <a:spcAft>
                <a:spcPts val="0"/>
              </a:spcAft>
              <a:buClr>
                <a:schemeClr val="dk1"/>
              </a:buClr>
              <a:buSzPts val="950"/>
              <a:buChar char="•"/>
            </a:pPr>
            <a:r>
              <a:rPr lang="en-US" sz="950" dirty="0"/>
              <a:t>Converting from a traditional IRA to a Roth IRA is a taxable event.</a:t>
            </a:r>
            <a:endParaRPr dirty="0"/>
          </a:p>
          <a:p>
            <a:pPr marL="228600" lvl="0" indent="-228600" algn="l" rtl="0">
              <a:lnSpc>
                <a:spcPct val="100000"/>
              </a:lnSpc>
              <a:spcBef>
                <a:spcPts val="300"/>
              </a:spcBef>
              <a:spcAft>
                <a:spcPts val="0"/>
              </a:spcAft>
              <a:buClr>
                <a:schemeClr val="dk1"/>
              </a:buClr>
              <a:buSzPts val="950"/>
              <a:buChar char="•"/>
            </a:pPr>
            <a:r>
              <a:rPr lang="en-US" sz="950" dirty="0"/>
              <a:t>A Diversified portfolio does not assure a profit or protect against loss in a declining market.</a:t>
            </a:r>
            <a:endParaRPr dirty="0"/>
          </a:p>
          <a:p>
            <a:pPr marL="228600" lvl="0" indent="-228600" algn="l" rtl="0">
              <a:lnSpc>
                <a:spcPct val="100000"/>
              </a:lnSpc>
              <a:spcBef>
                <a:spcPts val="300"/>
              </a:spcBef>
              <a:spcAft>
                <a:spcPts val="0"/>
              </a:spcAft>
              <a:buClr>
                <a:schemeClr val="dk1"/>
              </a:buClr>
              <a:buSzPts val="950"/>
              <a:buChar char="•"/>
            </a:pPr>
            <a:r>
              <a:rPr lang="en-US" sz="950" dirty="0"/>
              <a:t>S&amp;P 500 -A capitalization-weighted index of 500 stocks designed to measure performance of the broad domestic economy through changes in the aggregate market value of 500 stocks representing all major industries.</a:t>
            </a:r>
            <a:endParaRPr dirty="0"/>
          </a:p>
          <a:p>
            <a:pPr marL="228600" lvl="0" indent="-228600" algn="l" rtl="0">
              <a:lnSpc>
                <a:spcPct val="100000"/>
              </a:lnSpc>
              <a:spcBef>
                <a:spcPts val="300"/>
              </a:spcBef>
              <a:spcAft>
                <a:spcPts val="0"/>
              </a:spcAft>
              <a:buClr>
                <a:schemeClr val="dk1"/>
              </a:buClr>
              <a:buSzPts val="950"/>
              <a:buChar char="•"/>
            </a:pPr>
            <a:r>
              <a:rPr lang="en-US" sz="950" dirty="0"/>
              <a:t>Russell 2000 Index - The Russell 2000 Index measures the performance of the small-cap segment of the U.S. equity universe and is a subset of the Russell 3000 Index representing approximately 10% of the total market capitalization of that index. It includes approximately 2000 of the smallest securities based on a combination of their market cap and current index membership.</a:t>
            </a:r>
            <a:endParaRPr dirty="0"/>
          </a:p>
          <a:p>
            <a:pPr marL="228600" lvl="0" indent="-228600" algn="l" rtl="0">
              <a:lnSpc>
                <a:spcPct val="100000"/>
              </a:lnSpc>
              <a:spcBef>
                <a:spcPts val="300"/>
              </a:spcBef>
              <a:spcAft>
                <a:spcPts val="0"/>
              </a:spcAft>
              <a:buClr>
                <a:schemeClr val="dk1"/>
              </a:buClr>
              <a:buSzPts val="950"/>
              <a:buChar char="•"/>
            </a:pPr>
            <a:r>
              <a:rPr lang="en-US" sz="950" dirty="0"/>
              <a:t>The Dow Jones Industrial Average is a price-weighted average of 30 U.S. blue-chip stocks traded on the New York Stock Exchange and NASDAQ. The index covers all industries except transportation, real estate and utilities.</a:t>
            </a:r>
            <a:endParaRPr dirty="0"/>
          </a:p>
          <a:p>
            <a:pPr marL="228600" lvl="0" indent="-228600" algn="l" rtl="0">
              <a:lnSpc>
                <a:spcPct val="100000"/>
              </a:lnSpc>
              <a:spcBef>
                <a:spcPts val="300"/>
              </a:spcBef>
              <a:spcAft>
                <a:spcPts val="0"/>
              </a:spcAft>
              <a:buClr>
                <a:schemeClr val="dk1"/>
              </a:buClr>
              <a:buSzPts val="950"/>
              <a:buChar char="•"/>
            </a:pPr>
            <a:r>
              <a:rPr lang="en-US" sz="950" dirty="0"/>
              <a:t>The NASDAQ Composite Index includes all domestic and international based common type stocks listed on The NASDAQ Stock Market. The NASDAQ Composite Index includes over 2,500 companies, spanning all 11 sector groups.</a:t>
            </a:r>
            <a:endParaRPr dirty="0"/>
          </a:p>
          <a:p>
            <a:pPr marL="228600" lvl="0" indent="-228600" algn="l" rtl="0">
              <a:lnSpc>
                <a:spcPct val="100000"/>
              </a:lnSpc>
              <a:spcBef>
                <a:spcPts val="300"/>
              </a:spcBef>
              <a:spcAft>
                <a:spcPts val="0"/>
              </a:spcAft>
              <a:buClr>
                <a:schemeClr val="dk1"/>
              </a:buClr>
              <a:buSzPts val="950"/>
              <a:buChar char="•"/>
            </a:pPr>
            <a:r>
              <a:rPr lang="en-US" sz="950" dirty="0"/>
              <a:t>Some IRAs have contribution limitations and tax consequences for early withdrawals. For complete details, consult your tax advisor or attorney. Distributions from traditional IRA's and employer sponsored retirement plans are taxed as ordinary income and, if taken prior to reaching age 59 ½, may be subject to an additional 10% IRS tax penalty. Converting from a traditional IRA to a Roth IRA is a taxable event. A Roth IRA offers tax free withdrawals on taxable contributions. To qualify for the tax-free and penalty-free withdrawal or earnings, a Roth IRA must be in place for at least five tax years, and the distribution must take place after age 59 ½ or due to death, disability, or a first-time home purchase (up to a $10,000 lifetime maximum). Depending on state law, Roth IRA distributions may be subject to state taxes.</a:t>
            </a:r>
            <a:endParaRPr dirty="0"/>
          </a:p>
          <a:p>
            <a:pPr marL="228600" lvl="0" indent="-228600" algn="l" rtl="0">
              <a:lnSpc>
                <a:spcPct val="100000"/>
              </a:lnSpc>
              <a:spcBef>
                <a:spcPts val="300"/>
              </a:spcBef>
              <a:spcAft>
                <a:spcPts val="0"/>
              </a:spcAft>
              <a:buClr>
                <a:schemeClr val="dk1"/>
              </a:buClr>
              <a:buSzPts val="950"/>
              <a:buChar char="•"/>
            </a:pPr>
            <a:r>
              <a:rPr lang="en-US" sz="950" dirty="0"/>
              <a:t>All Investing involves risk, including the possible loss of principal. There is no assurance that any investment strategy will be successful.</a:t>
            </a:r>
            <a:endParaRPr dirty="0"/>
          </a:p>
          <a:p>
            <a:pPr marL="228600" lvl="0" indent="-228600" algn="l" rtl="0">
              <a:lnSpc>
                <a:spcPct val="100000"/>
              </a:lnSpc>
              <a:spcBef>
                <a:spcPts val="300"/>
              </a:spcBef>
              <a:spcAft>
                <a:spcPts val="0"/>
              </a:spcAft>
              <a:buClr>
                <a:schemeClr val="dk1"/>
              </a:buClr>
              <a:buSzPts val="950"/>
              <a:buChar char="•"/>
            </a:pPr>
            <a:r>
              <a:rPr lang="en-US" sz="950" dirty="0"/>
              <a:t>Additional risks are associated with international investing, such as currency fluctuations, political and economic stability, and differences in accounting standards.</a:t>
            </a:r>
            <a:endParaRPr dirty="0"/>
          </a:p>
          <a:p>
            <a:pPr marL="228600" lvl="0" indent="-228600" algn="l" rtl="0">
              <a:lnSpc>
                <a:spcPct val="100000"/>
              </a:lnSpc>
              <a:spcBef>
                <a:spcPts val="300"/>
              </a:spcBef>
              <a:spcAft>
                <a:spcPts val="0"/>
              </a:spcAft>
              <a:buClr>
                <a:schemeClr val="dk1"/>
              </a:buClr>
              <a:buSzPts val="950"/>
              <a:buChar char="•"/>
            </a:pPr>
            <a:r>
              <a:rPr lang="en-US" sz="950" dirty="0"/>
              <a:t>MSCI Emerging Markets- Designed to measure equity market performance in global emerging markets. It is a float-adjusted market capitalization index.</a:t>
            </a:r>
            <a:endParaRPr dirty="0"/>
          </a:p>
          <a:p>
            <a:pPr marL="228600" lvl="0" indent="-228600" algn="l" rtl="0">
              <a:lnSpc>
                <a:spcPct val="100000"/>
              </a:lnSpc>
              <a:spcBef>
                <a:spcPts val="300"/>
              </a:spcBef>
              <a:spcAft>
                <a:spcPts val="0"/>
              </a:spcAft>
              <a:buClr>
                <a:schemeClr val="dk1"/>
              </a:buClr>
              <a:buSzPts val="950"/>
              <a:buChar char="•"/>
            </a:pPr>
            <a:r>
              <a:rPr lang="en-US" sz="950" i="1" dirty="0"/>
              <a:t>MSC/ EAFE index is designed to measure the equity market performance of developed markets (Europe, Australasia, Far East) Excluding the</a:t>
            </a:r>
            <a:endParaRPr sz="950" dirty="0"/>
          </a:p>
          <a:p>
            <a:pPr marL="228600" lvl="0" indent="-228600" algn="l" rtl="0">
              <a:lnSpc>
                <a:spcPct val="100000"/>
              </a:lnSpc>
              <a:spcBef>
                <a:spcPts val="300"/>
              </a:spcBef>
              <a:spcAft>
                <a:spcPts val="0"/>
              </a:spcAft>
              <a:buClr>
                <a:schemeClr val="dk1"/>
              </a:buClr>
              <a:buSzPts val="950"/>
              <a:buChar char="•"/>
            </a:pPr>
            <a:r>
              <a:rPr lang="en-US" sz="950" i="1" dirty="0"/>
              <a:t>U.S and Canada. The index is market capitalization weighted.</a:t>
            </a:r>
            <a:endParaRPr sz="950" dirty="0"/>
          </a:p>
          <a:p>
            <a:pPr marL="228600" lvl="0" indent="-228600" algn="l" rtl="0">
              <a:lnSpc>
                <a:spcPct val="100000"/>
              </a:lnSpc>
              <a:spcBef>
                <a:spcPts val="300"/>
              </a:spcBef>
              <a:spcAft>
                <a:spcPts val="0"/>
              </a:spcAft>
              <a:buClr>
                <a:schemeClr val="dk1"/>
              </a:buClr>
              <a:buSzPts val="950"/>
              <a:buChar char="•"/>
            </a:pPr>
            <a:r>
              <a:rPr lang="en-US" sz="950" dirty="0"/>
              <a:t>Investing in mutual funds is subject to risk and loss of principal. There is no assurance or certainty that any investment strategy will be successful in meeting its objectives.</a:t>
            </a:r>
            <a:endParaRPr dirty="0"/>
          </a:p>
          <a:p>
            <a:pPr marL="228600" lvl="0" indent="-228600" algn="l" rtl="0">
              <a:lnSpc>
                <a:spcPct val="100000"/>
              </a:lnSpc>
              <a:spcBef>
                <a:spcPts val="300"/>
              </a:spcBef>
              <a:spcAft>
                <a:spcPts val="0"/>
              </a:spcAft>
              <a:buClr>
                <a:schemeClr val="dk1"/>
              </a:buClr>
              <a:buSzPts val="950"/>
              <a:buChar char="•"/>
            </a:pPr>
            <a:r>
              <a:rPr lang="en-US" sz="950" i="1" dirty="0"/>
              <a:t>A Roth IRA offers tax free withdrawals on taxable contributions. To qualify for the tax-free and penalty free withdrawal or earnings, a Roth IRA must be in place for at least five tax years, and the distribution must take place after age </a:t>
            </a:r>
            <a:r>
              <a:rPr lang="en-US" sz="950" dirty="0"/>
              <a:t>59 ½ </a:t>
            </a:r>
            <a:r>
              <a:rPr lang="en-US" sz="950" i="1" dirty="0"/>
              <a:t>or due to death, disability, or a first-time home purchase (up to a $10,000 lifetime maximum). Depending on state law, Roth IRA distributions may be subject to state taxes.</a:t>
            </a:r>
            <a:endParaRPr sz="950" dirty="0"/>
          </a:p>
          <a:p>
            <a:pPr marL="228600" lvl="0" indent="-228600" algn="l" rtl="0">
              <a:lnSpc>
                <a:spcPct val="100000"/>
              </a:lnSpc>
              <a:spcBef>
                <a:spcPts val="300"/>
              </a:spcBef>
              <a:spcAft>
                <a:spcPts val="0"/>
              </a:spcAft>
              <a:buClr>
                <a:schemeClr val="dk1"/>
              </a:buClr>
              <a:buSzPts val="950"/>
              <a:buChar char="•"/>
            </a:pPr>
            <a:r>
              <a:rPr lang="en-US" sz="950" b="1" i="1" dirty="0"/>
              <a:t>Exchange-traded funds and mutual funds are sold only by prospectus. Investors should consider the investment objectives, risks and charges and expenses of the funds carefully before investing. The prospectus contains this and other information about the funds. Contact Debra Taylor at </a:t>
            </a:r>
            <a:r>
              <a:rPr lang="en-US" sz="950" b="1" i="1" u="sng" dirty="0">
                <a:solidFill>
                  <a:schemeClr val="hlink"/>
                </a:solidFill>
                <a:hlinkClick r:id="rId3"/>
              </a:rPr>
              <a:t>dtaylor@taylorfinanicalgroup.com</a:t>
            </a:r>
            <a:r>
              <a:rPr lang="en-US" sz="950" b="1" i="1" dirty="0"/>
              <a:t> or 201-891-1979 to obtain a prospectus, which should be read carefully before investing or sending money. </a:t>
            </a:r>
            <a:endParaRPr dirty="0"/>
          </a:p>
          <a:p>
            <a:pPr marL="228600" lvl="0" indent="-228600" algn="l" rtl="0">
              <a:lnSpc>
                <a:spcPct val="100000"/>
              </a:lnSpc>
              <a:spcBef>
                <a:spcPts val="300"/>
              </a:spcBef>
              <a:spcAft>
                <a:spcPts val="0"/>
              </a:spcAft>
              <a:buClr>
                <a:schemeClr val="dk1"/>
              </a:buClr>
              <a:buSzPts val="950"/>
              <a:buChar char="•"/>
            </a:pPr>
            <a:r>
              <a:rPr lang="en-US" sz="950" i="1" dirty="0"/>
              <a:t>The </a:t>
            </a:r>
            <a:r>
              <a:rPr lang="en-US" sz="950" b="1" i="1" dirty="0"/>
              <a:t>MSC/ All-Country World Ex-U.S. Index </a:t>
            </a:r>
            <a:r>
              <a:rPr lang="en-US" sz="950" i="1" dirty="0"/>
              <a:t>is a free float-adjusted market capitalization weighted index that is designed to measure the equity market performance of developed and emerging markets, but excludes the United States. The SMC/ ACWJ consists of 45 country indexes comprising 22 developed and 23 emerging market country indexes. The developed country indexes include: Australia, Austria, Belgium, Canada, Denmark, Finland, France, Germany, Hong Kong, Ireland, Israel, Italy, Japan, Netherlands, New Zealand, Norway, Portugal, Singapore, Spain, Sweden, Switzerland, and the United Kingdom. The emerging market country indexes included are: Brazil, Chile, China, Colombia, Czech Republic, Egypt, Greece, Hungary, India, Indonesia, Korea, Malaysia, Mexico, Peru, Philippines, Poland, Qatar, Russia, South Africa, Taiwan, Thailand, Turkey and United Arab Emirates.</a:t>
            </a:r>
            <a:endParaRPr sz="950" dirty="0"/>
          </a:p>
        </p:txBody>
      </p:sp>
      <p:sp>
        <p:nvSpPr>
          <p:cNvPr id="3" name="Footer Placeholder 2">
            <a:extLst>
              <a:ext uri="{FF2B5EF4-FFF2-40B4-BE49-F238E27FC236}">
                <a16:creationId xmlns:a16="http://schemas.microsoft.com/office/drawing/2014/main" id="{8BCEB73A-5242-1D9F-4E1E-6B1BE475E46C}"/>
              </a:ext>
            </a:extLst>
          </p:cNvPr>
          <p:cNvSpPr>
            <a:spLocks noGrp="1"/>
          </p:cNvSpPr>
          <p:nvPr>
            <p:ph type="ftr" idx="11"/>
          </p:nvPr>
        </p:nvSpPr>
        <p:spPr>
          <a:xfrm>
            <a:off x="3390900" y="6356350"/>
            <a:ext cx="5410200" cy="365124"/>
          </a:xfrm>
        </p:spPr>
        <p:txBody>
          <a:bodyPr/>
          <a:lstStyle/>
          <a:p>
            <a:r>
              <a:rPr lang="en-US" dirty="0"/>
              <a:t>Copyright 2024, Taylor Financial Group, LLC | For Financial Professional Use Only</a:t>
            </a:r>
          </a:p>
        </p:txBody>
      </p:sp>
      <p:sp>
        <p:nvSpPr>
          <p:cNvPr id="4" name="Slide Number Placeholder 3">
            <a:extLst>
              <a:ext uri="{FF2B5EF4-FFF2-40B4-BE49-F238E27FC236}">
                <a16:creationId xmlns:a16="http://schemas.microsoft.com/office/drawing/2014/main" id="{D450899E-7B86-8EA9-6B9F-CF237195925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42</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88364-0A53-D099-E411-5AC73A0058B8}"/>
              </a:ext>
            </a:extLst>
          </p:cNvPr>
          <p:cNvSpPr>
            <a:spLocks noGrp="1"/>
          </p:cNvSpPr>
          <p:nvPr>
            <p:ph type="title"/>
          </p:nvPr>
        </p:nvSpPr>
        <p:spPr>
          <a:xfrm>
            <a:off x="950168" y="633846"/>
            <a:ext cx="10515600" cy="675410"/>
          </a:xfrm>
        </p:spPr>
        <p:txBody>
          <a:bodyPr>
            <a:normAutofit fontScale="90000"/>
          </a:bodyPr>
          <a:lstStyle/>
          <a:p>
            <a:r>
              <a:rPr lang="en-US" sz="3200" b="1" dirty="0">
                <a:solidFill>
                  <a:schemeClr val="tx1"/>
                </a:solidFill>
                <a:latin typeface="+mn-lt"/>
              </a:rPr>
              <a:t>Enable the Updated Tax Report 2.0 (Beta) and Explore New Features</a:t>
            </a:r>
            <a:endParaRPr lang="en-US" sz="3200" dirty="0"/>
          </a:p>
        </p:txBody>
      </p:sp>
      <p:sp>
        <p:nvSpPr>
          <p:cNvPr id="3" name="Text Placeholder 2">
            <a:extLst>
              <a:ext uri="{FF2B5EF4-FFF2-40B4-BE49-F238E27FC236}">
                <a16:creationId xmlns:a16="http://schemas.microsoft.com/office/drawing/2014/main" id="{2247200F-1E38-9093-312C-8070A84C9376}"/>
              </a:ext>
            </a:extLst>
          </p:cNvPr>
          <p:cNvSpPr>
            <a:spLocks noGrp="1"/>
          </p:cNvSpPr>
          <p:nvPr>
            <p:ph type="body" idx="1"/>
          </p:nvPr>
        </p:nvSpPr>
        <p:spPr>
          <a:xfrm>
            <a:off x="838200" y="1975813"/>
            <a:ext cx="10989977" cy="4239491"/>
          </a:xfrm>
        </p:spPr>
        <p:txBody>
          <a:bodyPr>
            <a:normAutofit/>
          </a:bodyPr>
          <a:lstStyle/>
          <a:p>
            <a:pPr marL="114300" indent="0">
              <a:buNone/>
            </a:pPr>
            <a:r>
              <a:rPr lang="en-US" sz="2400" dirty="0"/>
              <a:t>While Version 2.0 of the Tax Report remains in beta, you can toggle back and forth between Version 1.0 and 2.0 by clicking on the toggle switch seen near the top-right of your Tax Report.</a:t>
            </a:r>
            <a:endParaRPr lang="en-US" sz="2800" dirty="0"/>
          </a:p>
          <a:p>
            <a:pPr marL="114300" indent="0">
              <a:buNone/>
            </a:pPr>
            <a:endParaRPr lang="en-US" sz="2800" dirty="0"/>
          </a:p>
        </p:txBody>
      </p:sp>
      <p:pic>
        <p:nvPicPr>
          <p:cNvPr id="6" name="Picture 5" descr="A logo with blue triangles&#10;&#10;Description automatically generated">
            <a:extLst>
              <a:ext uri="{FF2B5EF4-FFF2-40B4-BE49-F238E27FC236}">
                <a16:creationId xmlns:a16="http://schemas.microsoft.com/office/drawing/2014/main" id="{70EE1C5E-71FF-71B7-B053-7D3FAC8045AD}"/>
              </a:ext>
            </a:extLst>
          </p:cNvPr>
          <p:cNvPicPr>
            <a:picLocks noChangeAspect="1"/>
          </p:cNvPicPr>
          <p:nvPr/>
        </p:nvPicPr>
        <p:blipFill>
          <a:blip r:embed="rId3"/>
          <a:stretch>
            <a:fillRect/>
          </a:stretch>
        </p:blipFill>
        <p:spPr>
          <a:xfrm>
            <a:off x="0" y="6333120"/>
            <a:ext cx="2804160" cy="524881"/>
          </a:xfrm>
          <a:prstGeom prst="rect">
            <a:avLst/>
          </a:prstGeom>
        </p:spPr>
      </p:pic>
      <p:sp>
        <p:nvSpPr>
          <p:cNvPr id="7" name="Footer Placeholder 1">
            <a:extLst>
              <a:ext uri="{FF2B5EF4-FFF2-40B4-BE49-F238E27FC236}">
                <a16:creationId xmlns:a16="http://schemas.microsoft.com/office/drawing/2014/main" id="{C8CF1DBD-3126-8979-6A95-10C0E8FEC566}"/>
              </a:ext>
            </a:extLst>
          </p:cNvPr>
          <p:cNvSpPr txBox="1">
            <a:spLocks/>
          </p:cNvSpPr>
          <p:nvPr/>
        </p:nvSpPr>
        <p:spPr>
          <a:xfrm>
            <a:off x="3598255" y="6459785"/>
            <a:ext cx="4995487" cy="365125"/>
          </a:xfrm>
          <a:prstGeom prst="rect">
            <a:avLst/>
          </a:prstGeom>
          <a:noFill/>
          <a:ln>
            <a:noFill/>
          </a:ln>
        </p:spPr>
        <p:txBody>
          <a:bodyPr spcFirstLastPara="1" vert="horz" wrap="square" lIns="91425" tIns="45700" rIns="91425" bIns="45700" rtlCol="0" anchor="ctr" anchorCtr="0">
            <a:noAutofit/>
          </a:bodyPr>
          <a:lstStyle>
            <a:defPPr>
              <a:defRPr lang="en-US"/>
            </a:defPPr>
            <a:lvl1pPr marL="0" lvl="0" algn="ctr" defTabSz="914400" rtl="0" eaLnBrk="1" latinLnBrk="0" hangingPunct="1">
              <a:spcBef>
                <a:spcPts val="0"/>
              </a:spcBef>
              <a:spcAft>
                <a:spcPts val="0"/>
              </a:spcAft>
              <a:buClr>
                <a:srgbClr val="FFFFFF"/>
              </a:buClr>
              <a:buSzPts val="1400"/>
              <a:buFont typeface="Calibri"/>
              <a:buNone/>
              <a:defRPr sz="900" kern="1200" cap="all" baseline="0">
                <a:solidFill>
                  <a:srgbClr val="FFFFFF"/>
                </a:solidFill>
                <a:latin typeface="+mn-lt"/>
                <a:ea typeface="+mn-ea"/>
                <a:cs typeface="+mn-cs"/>
              </a:defRPr>
            </a:lvl1pPr>
            <a:lvl2pPr marL="457200" lvl="1"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2pPr>
            <a:lvl3pPr marL="914400" lvl="2"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3pPr>
            <a:lvl4pPr marL="1371600" lvl="3"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4pPr>
            <a:lvl5pPr marL="1828800" lvl="4"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5pPr>
            <a:lvl6pPr marL="2286000" lvl="5"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6pPr>
            <a:lvl7pPr marL="2743200" lvl="6"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7pPr>
            <a:lvl8pPr marL="3200400" lvl="7"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8pPr>
            <a:lvl9pPr marL="3657600" lvl="8"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9pPr>
          </a:lstStyle>
          <a:p>
            <a:r>
              <a:rPr lang="en-US" dirty="0">
                <a:latin typeface="Calibri" panose="020F0502020204030204"/>
              </a:rPr>
              <a:t>Copyright 2024, Taylor Financial Group, LLC | For Financial Professional Use Only</a:t>
            </a:r>
          </a:p>
        </p:txBody>
      </p:sp>
      <p:sp>
        <p:nvSpPr>
          <p:cNvPr id="8" name="Slide Number Placeholder 3">
            <a:extLst>
              <a:ext uri="{FF2B5EF4-FFF2-40B4-BE49-F238E27FC236}">
                <a16:creationId xmlns:a16="http://schemas.microsoft.com/office/drawing/2014/main" id="{E3F66225-EECD-3F2D-860B-5CA0FAD379E4}"/>
              </a:ext>
            </a:extLst>
          </p:cNvPr>
          <p:cNvSpPr>
            <a:spLocks noGrp="1"/>
          </p:cNvSpPr>
          <p:nvPr>
            <p:ph type="sldNum" idx="12"/>
          </p:nvPr>
        </p:nvSpPr>
        <p:spPr>
          <a:xfrm>
            <a:off x="9900458" y="6459785"/>
            <a:ext cx="1312025" cy="153888"/>
          </a:xfrm>
        </p:spPr>
        <p:txBody>
          <a:bodyPr/>
          <a:lstStyle/>
          <a:p>
            <a:pPr marL="0" lvl="0" indent="0" algn="r" rtl="0">
              <a:spcBef>
                <a:spcPts val="0"/>
              </a:spcBef>
              <a:spcAft>
                <a:spcPts val="0"/>
              </a:spcAft>
              <a:buNone/>
            </a:pPr>
            <a:fld id="{00000000-1234-1234-1234-123412341234}" type="slidenum">
              <a:rPr lang="en-US" smtClean="0">
                <a:solidFill>
                  <a:schemeClr val="bg1"/>
                </a:solidFill>
              </a:rPr>
              <a:t>5</a:t>
            </a:fld>
            <a:endParaRPr lang="en-US" dirty="0">
              <a:solidFill>
                <a:schemeClr val="bg1"/>
              </a:solidFill>
            </a:endParaRPr>
          </a:p>
        </p:txBody>
      </p:sp>
      <p:pic>
        <p:nvPicPr>
          <p:cNvPr id="5" name="Picture 4">
            <a:extLst>
              <a:ext uri="{FF2B5EF4-FFF2-40B4-BE49-F238E27FC236}">
                <a16:creationId xmlns:a16="http://schemas.microsoft.com/office/drawing/2014/main" id="{129D2960-21AA-EB3B-978B-7E361CA64F61}"/>
              </a:ext>
            </a:extLst>
          </p:cNvPr>
          <p:cNvPicPr>
            <a:picLocks noChangeAspect="1"/>
          </p:cNvPicPr>
          <p:nvPr/>
        </p:nvPicPr>
        <p:blipFill>
          <a:blip r:embed="rId4"/>
          <a:stretch>
            <a:fillRect/>
          </a:stretch>
        </p:blipFill>
        <p:spPr>
          <a:xfrm>
            <a:off x="3325959" y="3200905"/>
            <a:ext cx="5267783" cy="3023249"/>
          </a:xfrm>
          <a:prstGeom prst="rect">
            <a:avLst/>
          </a:prstGeom>
        </p:spPr>
      </p:pic>
    </p:spTree>
    <p:extLst>
      <p:ext uri="{BB962C8B-B14F-4D97-AF65-F5344CB8AC3E}">
        <p14:creationId xmlns:p14="http://schemas.microsoft.com/office/powerpoint/2010/main" val="1438751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88364-0A53-D099-E411-5AC73A0058B8}"/>
              </a:ext>
            </a:extLst>
          </p:cNvPr>
          <p:cNvSpPr>
            <a:spLocks noGrp="1"/>
          </p:cNvSpPr>
          <p:nvPr>
            <p:ph type="title"/>
          </p:nvPr>
        </p:nvSpPr>
        <p:spPr>
          <a:xfrm>
            <a:off x="968829" y="633846"/>
            <a:ext cx="10515600" cy="675410"/>
          </a:xfrm>
        </p:spPr>
        <p:txBody>
          <a:bodyPr>
            <a:normAutofit fontScale="90000"/>
          </a:bodyPr>
          <a:lstStyle/>
          <a:p>
            <a:r>
              <a:rPr lang="en-US" sz="3200" b="1" dirty="0">
                <a:solidFill>
                  <a:schemeClr val="tx1"/>
                </a:solidFill>
                <a:latin typeface="+mn-lt"/>
              </a:rPr>
              <a:t>Review the Tax Breakdown in the Updated Tax Report 2.0 (Beta)</a:t>
            </a:r>
            <a:endParaRPr lang="en-US" sz="3200" dirty="0"/>
          </a:p>
        </p:txBody>
      </p:sp>
      <p:sp>
        <p:nvSpPr>
          <p:cNvPr id="3" name="Text Placeholder 2">
            <a:extLst>
              <a:ext uri="{FF2B5EF4-FFF2-40B4-BE49-F238E27FC236}">
                <a16:creationId xmlns:a16="http://schemas.microsoft.com/office/drawing/2014/main" id="{2247200F-1E38-9093-312C-8070A84C9376}"/>
              </a:ext>
            </a:extLst>
          </p:cNvPr>
          <p:cNvSpPr>
            <a:spLocks noGrp="1"/>
          </p:cNvSpPr>
          <p:nvPr>
            <p:ph type="body" idx="1"/>
          </p:nvPr>
        </p:nvSpPr>
        <p:spPr>
          <a:xfrm>
            <a:off x="598716" y="1901168"/>
            <a:ext cx="5366656" cy="4239491"/>
          </a:xfrm>
        </p:spPr>
        <p:txBody>
          <a:bodyPr>
            <a:normAutofit lnSpcReduction="10000"/>
          </a:bodyPr>
          <a:lstStyle/>
          <a:p>
            <a:pPr indent="-342900">
              <a:buClrTx/>
              <a:buFont typeface="Arial" panose="020B0604020202020204" pitchFamily="34" charset="0"/>
              <a:buChar char="•"/>
            </a:pPr>
            <a:r>
              <a:rPr lang="en-US" sz="2200" b="1" dirty="0"/>
              <a:t>In the updated Tax Report 2.0, </a:t>
            </a:r>
            <a:r>
              <a:rPr lang="en-US" sz="2200" b="1" dirty="0" err="1"/>
              <a:t>Holistiplan</a:t>
            </a:r>
            <a:r>
              <a:rPr lang="en-US" sz="2200" b="1" dirty="0"/>
              <a:t> includes a chart that shows a breakdown of the total tax bill for your client's tax return.</a:t>
            </a:r>
          </a:p>
          <a:p>
            <a:pPr marL="114300" indent="0">
              <a:buClrTx/>
            </a:pPr>
            <a:r>
              <a:rPr lang="en-US" sz="2200" dirty="0"/>
              <a:t> </a:t>
            </a:r>
          </a:p>
          <a:p>
            <a:pPr indent="-342900">
              <a:buClrTx/>
              <a:buFont typeface="Arial" panose="020B0604020202020204" pitchFamily="34" charset="0"/>
              <a:buChar char="•"/>
            </a:pPr>
            <a:r>
              <a:rPr lang="en-US" sz="2200" dirty="0"/>
              <a:t>The Tax Breakdown chart separates income tax between the two forms of taxable income, ordinary income and qualified income [long-term capital gains (LTCG) and qualified dividends], as well as other taxes like Self-Employment Tax, the Net Investment Income Tax (NIIT) and Additional Medicare Tax.</a:t>
            </a:r>
          </a:p>
          <a:p>
            <a:pPr marL="114300" indent="0">
              <a:buNone/>
            </a:pPr>
            <a:endParaRPr lang="en-US" sz="2200" dirty="0"/>
          </a:p>
        </p:txBody>
      </p:sp>
      <p:pic>
        <p:nvPicPr>
          <p:cNvPr id="6" name="Picture 5" descr="A logo with blue triangles&#10;&#10;Description automatically generated">
            <a:extLst>
              <a:ext uri="{FF2B5EF4-FFF2-40B4-BE49-F238E27FC236}">
                <a16:creationId xmlns:a16="http://schemas.microsoft.com/office/drawing/2014/main" id="{70EE1C5E-71FF-71B7-B053-7D3FAC8045AD}"/>
              </a:ext>
            </a:extLst>
          </p:cNvPr>
          <p:cNvPicPr>
            <a:picLocks noChangeAspect="1"/>
          </p:cNvPicPr>
          <p:nvPr/>
        </p:nvPicPr>
        <p:blipFill>
          <a:blip r:embed="rId3"/>
          <a:stretch>
            <a:fillRect/>
          </a:stretch>
        </p:blipFill>
        <p:spPr>
          <a:xfrm>
            <a:off x="0" y="6333120"/>
            <a:ext cx="2804160" cy="524881"/>
          </a:xfrm>
          <a:prstGeom prst="rect">
            <a:avLst/>
          </a:prstGeom>
        </p:spPr>
      </p:pic>
      <p:sp>
        <p:nvSpPr>
          <p:cNvPr id="7" name="Footer Placeholder 1">
            <a:extLst>
              <a:ext uri="{FF2B5EF4-FFF2-40B4-BE49-F238E27FC236}">
                <a16:creationId xmlns:a16="http://schemas.microsoft.com/office/drawing/2014/main" id="{C8CF1DBD-3126-8979-6A95-10C0E8FEC566}"/>
              </a:ext>
            </a:extLst>
          </p:cNvPr>
          <p:cNvSpPr txBox="1">
            <a:spLocks/>
          </p:cNvSpPr>
          <p:nvPr/>
        </p:nvSpPr>
        <p:spPr>
          <a:xfrm>
            <a:off x="3598255" y="6459785"/>
            <a:ext cx="4995487" cy="365125"/>
          </a:xfrm>
          <a:prstGeom prst="rect">
            <a:avLst/>
          </a:prstGeom>
          <a:noFill/>
          <a:ln>
            <a:noFill/>
          </a:ln>
        </p:spPr>
        <p:txBody>
          <a:bodyPr spcFirstLastPara="1" vert="horz" wrap="square" lIns="91425" tIns="45700" rIns="91425" bIns="45700" rtlCol="0" anchor="ctr" anchorCtr="0">
            <a:noAutofit/>
          </a:bodyPr>
          <a:lstStyle>
            <a:defPPr>
              <a:defRPr lang="en-US"/>
            </a:defPPr>
            <a:lvl1pPr marL="0" lvl="0" algn="ctr" defTabSz="914400" rtl="0" eaLnBrk="1" latinLnBrk="0" hangingPunct="1">
              <a:spcBef>
                <a:spcPts val="0"/>
              </a:spcBef>
              <a:spcAft>
                <a:spcPts val="0"/>
              </a:spcAft>
              <a:buClr>
                <a:srgbClr val="FFFFFF"/>
              </a:buClr>
              <a:buSzPts val="1400"/>
              <a:buFont typeface="Calibri"/>
              <a:buNone/>
              <a:defRPr sz="900" kern="1200" cap="all" baseline="0">
                <a:solidFill>
                  <a:srgbClr val="FFFFFF"/>
                </a:solidFill>
                <a:latin typeface="+mn-lt"/>
                <a:ea typeface="+mn-ea"/>
                <a:cs typeface="+mn-cs"/>
              </a:defRPr>
            </a:lvl1pPr>
            <a:lvl2pPr marL="457200" lvl="1"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2pPr>
            <a:lvl3pPr marL="914400" lvl="2"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3pPr>
            <a:lvl4pPr marL="1371600" lvl="3"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4pPr>
            <a:lvl5pPr marL="1828800" lvl="4"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5pPr>
            <a:lvl6pPr marL="2286000" lvl="5"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6pPr>
            <a:lvl7pPr marL="2743200" lvl="6"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7pPr>
            <a:lvl8pPr marL="3200400" lvl="7"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8pPr>
            <a:lvl9pPr marL="3657600" lvl="8"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9pPr>
          </a:lstStyle>
          <a:p>
            <a:r>
              <a:rPr lang="en-US" dirty="0">
                <a:latin typeface="Calibri" panose="020F0502020204030204"/>
              </a:rPr>
              <a:t>Copyright 2024, Taylor Financial Group, LLC | For Financial Professional Use Only</a:t>
            </a:r>
          </a:p>
        </p:txBody>
      </p:sp>
      <p:sp>
        <p:nvSpPr>
          <p:cNvPr id="8" name="Slide Number Placeholder 3">
            <a:extLst>
              <a:ext uri="{FF2B5EF4-FFF2-40B4-BE49-F238E27FC236}">
                <a16:creationId xmlns:a16="http://schemas.microsoft.com/office/drawing/2014/main" id="{E3F66225-EECD-3F2D-860B-5CA0FAD379E4}"/>
              </a:ext>
            </a:extLst>
          </p:cNvPr>
          <p:cNvSpPr>
            <a:spLocks noGrp="1"/>
          </p:cNvSpPr>
          <p:nvPr>
            <p:ph type="sldNum" idx="12"/>
          </p:nvPr>
        </p:nvSpPr>
        <p:spPr>
          <a:xfrm>
            <a:off x="9900458" y="6459785"/>
            <a:ext cx="1312025" cy="153888"/>
          </a:xfrm>
        </p:spPr>
        <p:txBody>
          <a:bodyPr/>
          <a:lstStyle/>
          <a:p>
            <a:pPr marL="0" lvl="0" indent="0" algn="r" rtl="0">
              <a:spcBef>
                <a:spcPts val="0"/>
              </a:spcBef>
              <a:spcAft>
                <a:spcPts val="0"/>
              </a:spcAft>
              <a:buNone/>
            </a:pPr>
            <a:fld id="{00000000-1234-1234-1234-123412341234}" type="slidenum">
              <a:rPr lang="en-US" smtClean="0">
                <a:solidFill>
                  <a:schemeClr val="bg1"/>
                </a:solidFill>
              </a:rPr>
              <a:t>6</a:t>
            </a:fld>
            <a:endParaRPr lang="en-US" dirty="0">
              <a:solidFill>
                <a:schemeClr val="bg1"/>
              </a:solidFill>
            </a:endParaRPr>
          </a:p>
        </p:txBody>
      </p:sp>
      <p:pic>
        <p:nvPicPr>
          <p:cNvPr id="1026" name="Picture 2">
            <a:extLst>
              <a:ext uri="{FF2B5EF4-FFF2-40B4-BE49-F238E27FC236}">
                <a16:creationId xmlns:a16="http://schemas.microsoft.com/office/drawing/2014/main" id="{92790D9A-193E-A5E2-F961-DF7A4CBB4C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6629" y="2086886"/>
            <a:ext cx="5621694" cy="3595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950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88364-0A53-D099-E411-5AC73A0058B8}"/>
              </a:ext>
            </a:extLst>
          </p:cNvPr>
          <p:cNvSpPr>
            <a:spLocks noGrp="1"/>
          </p:cNvSpPr>
          <p:nvPr>
            <p:ph type="title"/>
          </p:nvPr>
        </p:nvSpPr>
        <p:spPr>
          <a:xfrm>
            <a:off x="968829" y="633846"/>
            <a:ext cx="10515600" cy="675410"/>
          </a:xfrm>
        </p:spPr>
        <p:txBody>
          <a:bodyPr>
            <a:normAutofit fontScale="90000"/>
          </a:bodyPr>
          <a:lstStyle/>
          <a:p>
            <a:r>
              <a:rPr lang="en-US" sz="3200" b="1" dirty="0">
                <a:solidFill>
                  <a:schemeClr val="tx1"/>
                </a:solidFill>
                <a:latin typeface="+mn-lt"/>
              </a:rPr>
              <a:t>Review the Tax Efficiency of Investment Income in the Updated Tax Report 2.0 (Beta)</a:t>
            </a:r>
            <a:endParaRPr lang="en-US" sz="3200" dirty="0"/>
          </a:p>
        </p:txBody>
      </p:sp>
      <p:sp>
        <p:nvSpPr>
          <p:cNvPr id="3" name="Text Placeholder 2">
            <a:extLst>
              <a:ext uri="{FF2B5EF4-FFF2-40B4-BE49-F238E27FC236}">
                <a16:creationId xmlns:a16="http://schemas.microsoft.com/office/drawing/2014/main" id="{2247200F-1E38-9093-312C-8070A84C9376}"/>
              </a:ext>
            </a:extLst>
          </p:cNvPr>
          <p:cNvSpPr>
            <a:spLocks noGrp="1"/>
          </p:cNvSpPr>
          <p:nvPr>
            <p:ph type="body" idx="1"/>
          </p:nvPr>
        </p:nvSpPr>
        <p:spPr>
          <a:xfrm>
            <a:off x="598716" y="1901168"/>
            <a:ext cx="5366656" cy="4239491"/>
          </a:xfrm>
        </p:spPr>
        <p:txBody>
          <a:bodyPr>
            <a:normAutofit fontScale="92500" lnSpcReduction="20000"/>
          </a:bodyPr>
          <a:lstStyle/>
          <a:p>
            <a:pPr indent="-342900">
              <a:buClrTx/>
              <a:buFont typeface="Arial" panose="020B0604020202020204" pitchFamily="34" charset="0"/>
              <a:buChar char="•"/>
            </a:pPr>
            <a:r>
              <a:rPr lang="en-US" sz="2200" b="1" dirty="0"/>
              <a:t>The Tax Report 2.0 now shows a graphical section dedicated to the tax efficiency of investment income that shows up on the return.</a:t>
            </a:r>
          </a:p>
          <a:p>
            <a:pPr indent="-342900">
              <a:buClrTx/>
              <a:buFont typeface="Arial" panose="020B0604020202020204" pitchFamily="34" charset="0"/>
              <a:buChar char="•"/>
            </a:pPr>
            <a:endParaRPr lang="en-US" sz="2200" b="1" dirty="0"/>
          </a:p>
          <a:p>
            <a:pPr indent="-342900">
              <a:buClrTx/>
              <a:buFont typeface="Arial" panose="020B0604020202020204" pitchFamily="34" charset="0"/>
              <a:buChar char="•"/>
            </a:pPr>
            <a:r>
              <a:rPr lang="en-US" sz="2200" dirty="0"/>
              <a:t>Users can see what portion of the clients' Ordinary (total) Dividends are qualified and therefore eligible for taxation at the more favorable long-term capital gain rates. </a:t>
            </a:r>
          </a:p>
          <a:p>
            <a:pPr indent="-342900">
              <a:buClrTx/>
              <a:buFont typeface="Arial" panose="020B0604020202020204" pitchFamily="34" charset="0"/>
              <a:buChar char="•"/>
            </a:pPr>
            <a:endParaRPr lang="en-US" sz="2200" dirty="0"/>
          </a:p>
          <a:p>
            <a:pPr indent="-342900">
              <a:buClrTx/>
              <a:buFont typeface="Arial" panose="020B0604020202020204" pitchFamily="34" charset="0"/>
              <a:buChar char="•"/>
            </a:pPr>
            <a:r>
              <a:rPr lang="en-US" sz="2200" dirty="0"/>
              <a:t>Users can also have a quick look at the amount of taxable vs. tax-exempt interest and how much of the net capital gains are short-term (and taxed at ordinary income rates) and long-term (and taxed at the more favorable long-term capital gains rates).</a:t>
            </a:r>
          </a:p>
          <a:p>
            <a:pPr indent="-342900">
              <a:buClrTx/>
              <a:buFont typeface="Arial" panose="020B0604020202020204" pitchFamily="34" charset="0"/>
              <a:buChar char="•"/>
            </a:pPr>
            <a:endParaRPr lang="en-US" sz="2200" b="1" dirty="0"/>
          </a:p>
          <a:p>
            <a:pPr marL="114300" indent="0">
              <a:buNone/>
            </a:pPr>
            <a:endParaRPr lang="en-US" sz="2200" dirty="0"/>
          </a:p>
        </p:txBody>
      </p:sp>
      <p:pic>
        <p:nvPicPr>
          <p:cNvPr id="6" name="Picture 5" descr="A logo with blue triangles&#10;&#10;Description automatically generated">
            <a:extLst>
              <a:ext uri="{FF2B5EF4-FFF2-40B4-BE49-F238E27FC236}">
                <a16:creationId xmlns:a16="http://schemas.microsoft.com/office/drawing/2014/main" id="{70EE1C5E-71FF-71B7-B053-7D3FAC8045AD}"/>
              </a:ext>
            </a:extLst>
          </p:cNvPr>
          <p:cNvPicPr>
            <a:picLocks noChangeAspect="1"/>
          </p:cNvPicPr>
          <p:nvPr/>
        </p:nvPicPr>
        <p:blipFill>
          <a:blip r:embed="rId3"/>
          <a:stretch>
            <a:fillRect/>
          </a:stretch>
        </p:blipFill>
        <p:spPr>
          <a:xfrm>
            <a:off x="0" y="6333120"/>
            <a:ext cx="2804160" cy="524881"/>
          </a:xfrm>
          <a:prstGeom prst="rect">
            <a:avLst/>
          </a:prstGeom>
        </p:spPr>
      </p:pic>
      <p:sp>
        <p:nvSpPr>
          <p:cNvPr id="7" name="Footer Placeholder 1">
            <a:extLst>
              <a:ext uri="{FF2B5EF4-FFF2-40B4-BE49-F238E27FC236}">
                <a16:creationId xmlns:a16="http://schemas.microsoft.com/office/drawing/2014/main" id="{C8CF1DBD-3126-8979-6A95-10C0E8FEC566}"/>
              </a:ext>
            </a:extLst>
          </p:cNvPr>
          <p:cNvSpPr txBox="1">
            <a:spLocks/>
          </p:cNvSpPr>
          <p:nvPr/>
        </p:nvSpPr>
        <p:spPr>
          <a:xfrm>
            <a:off x="3598255" y="6459785"/>
            <a:ext cx="4995487" cy="365125"/>
          </a:xfrm>
          <a:prstGeom prst="rect">
            <a:avLst/>
          </a:prstGeom>
          <a:noFill/>
          <a:ln>
            <a:noFill/>
          </a:ln>
        </p:spPr>
        <p:txBody>
          <a:bodyPr spcFirstLastPara="1" vert="horz" wrap="square" lIns="91425" tIns="45700" rIns="91425" bIns="45700" rtlCol="0" anchor="ctr" anchorCtr="0">
            <a:noAutofit/>
          </a:bodyPr>
          <a:lstStyle>
            <a:defPPr>
              <a:defRPr lang="en-US"/>
            </a:defPPr>
            <a:lvl1pPr marL="0" lvl="0" algn="ctr" defTabSz="914400" rtl="0" eaLnBrk="1" latinLnBrk="0" hangingPunct="1">
              <a:spcBef>
                <a:spcPts val="0"/>
              </a:spcBef>
              <a:spcAft>
                <a:spcPts val="0"/>
              </a:spcAft>
              <a:buClr>
                <a:srgbClr val="FFFFFF"/>
              </a:buClr>
              <a:buSzPts val="1400"/>
              <a:buFont typeface="Calibri"/>
              <a:buNone/>
              <a:defRPr sz="900" kern="1200" cap="all" baseline="0">
                <a:solidFill>
                  <a:srgbClr val="FFFFFF"/>
                </a:solidFill>
                <a:latin typeface="+mn-lt"/>
                <a:ea typeface="+mn-ea"/>
                <a:cs typeface="+mn-cs"/>
              </a:defRPr>
            </a:lvl1pPr>
            <a:lvl2pPr marL="457200" lvl="1"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2pPr>
            <a:lvl3pPr marL="914400" lvl="2"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3pPr>
            <a:lvl4pPr marL="1371600" lvl="3"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4pPr>
            <a:lvl5pPr marL="1828800" lvl="4"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5pPr>
            <a:lvl6pPr marL="2286000" lvl="5"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6pPr>
            <a:lvl7pPr marL="2743200" lvl="6"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7pPr>
            <a:lvl8pPr marL="3200400" lvl="7"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8pPr>
            <a:lvl9pPr marL="3657600" lvl="8" algn="l" defTabSz="914400" rtl="0" eaLnBrk="1" latinLnBrk="0" hangingPunct="1">
              <a:spcBef>
                <a:spcPts val="0"/>
              </a:spcBef>
              <a:spcAft>
                <a:spcPts val="0"/>
              </a:spcAft>
              <a:buClr>
                <a:schemeClr val="dk1"/>
              </a:buClr>
              <a:buSzPts val="1400"/>
              <a:buFont typeface="Calibri"/>
              <a:buNone/>
              <a:defRPr sz="1800" kern="1200">
                <a:solidFill>
                  <a:schemeClr val="tx1"/>
                </a:solidFill>
                <a:latin typeface="+mn-lt"/>
                <a:ea typeface="+mn-ea"/>
                <a:cs typeface="+mn-cs"/>
              </a:defRPr>
            </a:lvl9pPr>
          </a:lstStyle>
          <a:p>
            <a:r>
              <a:rPr lang="en-US" dirty="0">
                <a:latin typeface="Calibri" panose="020F0502020204030204"/>
              </a:rPr>
              <a:t>Copyright 2024, Taylor Financial Group, LLC | For Financial Professional Use Only</a:t>
            </a:r>
          </a:p>
        </p:txBody>
      </p:sp>
      <p:sp>
        <p:nvSpPr>
          <p:cNvPr id="8" name="Slide Number Placeholder 3">
            <a:extLst>
              <a:ext uri="{FF2B5EF4-FFF2-40B4-BE49-F238E27FC236}">
                <a16:creationId xmlns:a16="http://schemas.microsoft.com/office/drawing/2014/main" id="{E3F66225-EECD-3F2D-860B-5CA0FAD379E4}"/>
              </a:ext>
            </a:extLst>
          </p:cNvPr>
          <p:cNvSpPr>
            <a:spLocks noGrp="1"/>
          </p:cNvSpPr>
          <p:nvPr>
            <p:ph type="sldNum" idx="12"/>
          </p:nvPr>
        </p:nvSpPr>
        <p:spPr>
          <a:xfrm>
            <a:off x="9900458" y="6459785"/>
            <a:ext cx="1312025" cy="153888"/>
          </a:xfrm>
        </p:spPr>
        <p:txBody>
          <a:bodyPr/>
          <a:lstStyle/>
          <a:p>
            <a:pPr marL="0" lvl="0" indent="0" algn="r" rtl="0">
              <a:spcBef>
                <a:spcPts val="0"/>
              </a:spcBef>
              <a:spcAft>
                <a:spcPts val="0"/>
              </a:spcAft>
              <a:buNone/>
            </a:pPr>
            <a:fld id="{00000000-1234-1234-1234-123412341234}" type="slidenum">
              <a:rPr lang="en-US" smtClean="0">
                <a:solidFill>
                  <a:schemeClr val="bg1"/>
                </a:solidFill>
              </a:rPr>
              <a:t>7</a:t>
            </a:fld>
            <a:endParaRPr lang="en-US" dirty="0">
              <a:solidFill>
                <a:schemeClr val="bg1"/>
              </a:solidFill>
            </a:endParaRPr>
          </a:p>
        </p:txBody>
      </p:sp>
      <p:pic>
        <p:nvPicPr>
          <p:cNvPr id="2050" name="Picture 2">
            <a:extLst>
              <a:ext uri="{FF2B5EF4-FFF2-40B4-BE49-F238E27FC236}">
                <a16:creationId xmlns:a16="http://schemas.microsoft.com/office/drawing/2014/main" id="{FD25D336-2076-642B-A158-54DDCCF5C3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6629" y="2262043"/>
            <a:ext cx="5366657" cy="3244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771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9"/>
          <p:cNvSpPr/>
          <p:nvPr/>
        </p:nvSpPr>
        <p:spPr>
          <a:xfrm>
            <a:off x="1953768" y="304800"/>
            <a:ext cx="8284464" cy="6858000"/>
          </a:xfrm>
          <a:custGeom>
            <a:avLst/>
            <a:gdLst/>
            <a:ahLst/>
            <a:cxnLst/>
            <a:rect l="l" t="t" r="r" b="b"/>
            <a:pathLst>
              <a:path w="8284464" h="6858000" extrusionOk="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44" name="Google Shape;344;p9"/>
          <p:cNvSpPr/>
          <p:nvPr/>
        </p:nvSpPr>
        <p:spPr>
          <a:xfrm>
            <a:off x="2118360" y="304800"/>
            <a:ext cx="7955280" cy="6858000"/>
          </a:xfrm>
          <a:custGeom>
            <a:avLst/>
            <a:gdLst/>
            <a:ahLst/>
            <a:cxnLst/>
            <a:rect l="l" t="t" r="r" b="b"/>
            <a:pathLst>
              <a:path w="7955280" h="6858000" extrusionOk="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45" name="Google Shape;345;p9"/>
          <p:cNvSpPr txBox="1">
            <a:spLocks noGrp="1"/>
          </p:cNvSpPr>
          <p:nvPr>
            <p:ph type="ctrTitle"/>
          </p:nvPr>
        </p:nvSpPr>
        <p:spPr>
          <a:xfrm>
            <a:off x="1665044" y="1440821"/>
            <a:ext cx="8861912" cy="4238172"/>
          </a:xfrm>
          <a:prstGeom prst="rect">
            <a:avLst/>
          </a:prstGeom>
          <a:solidFill>
            <a:schemeClr val="lt1"/>
          </a:solidFill>
          <a:ln>
            <a:noFill/>
          </a:ln>
        </p:spPr>
        <p:txBody>
          <a:bodyPr spcFirstLastPara="1" wrap="square" lIns="91425" tIns="45700" rIns="91425" bIns="45700" anchor="ctr" anchorCtr="0">
            <a:noAutofit/>
          </a:bodyPr>
          <a:lstStyle/>
          <a:p>
            <a:pPr lvl="0" algn="ctr">
              <a:lnSpc>
                <a:spcPct val="90000"/>
              </a:lnSpc>
              <a:buClr>
                <a:srgbClr val="0C0C0C"/>
              </a:buClr>
              <a:buSzPts val="7000"/>
            </a:pPr>
            <a:r>
              <a:rPr lang="en-US" sz="6400" b="1" dirty="0">
                <a:solidFill>
                  <a:srgbClr val="0C0C0C"/>
                </a:solidFill>
                <a:latin typeface="Calibri Light" panose="020F0302020204030204" pitchFamily="34" charset="0"/>
                <a:cs typeface="Calibri Light" panose="020F0302020204030204" pitchFamily="34" charset="0"/>
              </a:rPr>
              <a:t>2. Utilize Tax Returns to Expand Your Wallet Share</a:t>
            </a:r>
            <a:endParaRPr sz="6400" dirty="0">
              <a:latin typeface="Calibri Light" panose="020F0302020204030204" pitchFamily="34" charset="0"/>
              <a:cs typeface="Calibri Light" panose="020F0302020204030204" pitchFamily="34" charset="0"/>
            </a:endParaRPr>
          </a:p>
        </p:txBody>
      </p:sp>
      <p:sp>
        <p:nvSpPr>
          <p:cNvPr id="3" name="Footer Placeholder 2">
            <a:extLst>
              <a:ext uri="{FF2B5EF4-FFF2-40B4-BE49-F238E27FC236}">
                <a16:creationId xmlns:a16="http://schemas.microsoft.com/office/drawing/2014/main" id="{E1F62741-393F-8501-F21E-D32C0AD0D788}"/>
              </a:ext>
            </a:extLst>
          </p:cNvPr>
          <p:cNvSpPr>
            <a:spLocks noGrp="1"/>
          </p:cNvSpPr>
          <p:nvPr>
            <p:ph type="ftr" idx="11"/>
          </p:nvPr>
        </p:nvSpPr>
        <p:spPr>
          <a:xfrm>
            <a:off x="3686185" y="6459785"/>
            <a:ext cx="4822804" cy="365125"/>
          </a:xfrm>
        </p:spPr>
        <p:txBody>
          <a:bodyPr/>
          <a:lstStyle/>
          <a:p>
            <a:r>
              <a:rPr lang="en-US"/>
              <a:t>Copyright 2022, Taylor Financial Group, LLC | For Financial Professional Use Only</a:t>
            </a:r>
          </a:p>
        </p:txBody>
      </p:sp>
      <p:sp>
        <p:nvSpPr>
          <p:cNvPr id="4" name="Slide Number Placeholder 3">
            <a:extLst>
              <a:ext uri="{FF2B5EF4-FFF2-40B4-BE49-F238E27FC236}">
                <a16:creationId xmlns:a16="http://schemas.microsoft.com/office/drawing/2014/main" id="{CD076C72-27FA-D200-D3C7-F1FC7F3D2D7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Tree>
    <p:extLst>
      <p:ext uri="{BB962C8B-B14F-4D97-AF65-F5344CB8AC3E}">
        <p14:creationId xmlns:p14="http://schemas.microsoft.com/office/powerpoint/2010/main" val="419578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345"/>
                                        </p:tgtEl>
                                        <p:attrNameLst>
                                          <p:attrName>style.visibility</p:attrName>
                                        </p:attrNameLst>
                                      </p:cBhvr>
                                      <p:to>
                                        <p:strVal val="visible"/>
                                      </p:to>
                                    </p:set>
                                    <p:animEffect transition="in" filter="fade">
                                      <p:cBhvr>
                                        <p:cTn id="7" dur="700"/>
                                        <p:tgtEl>
                                          <p:spTgt spid="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0A4418-1932-C11B-1F50-566B9913DD56}"/>
              </a:ext>
            </a:extLst>
          </p:cNvPr>
          <p:cNvSpPr>
            <a:spLocks noGrp="1"/>
          </p:cNvSpPr>
          <p:nvPr>
            <p:ph type="sldNum" sz="quarter" idx="12"/>
          </p:nvPr>
        </p:nvSpPr>
        <p:spPr/>
        <p:txBody>
          <a:bodyPr/>
          <a:lstStyle/>
          <a:p>
            <a:fld id="{77B15C1E-AB60-40E5-A6B9-EAEFAF12DDAF}" type="slidenum">
              <a:rPr lang="en-US" smtClean="0"/>
              <a:t>9</a:t>
            </a:fld>
            <a:endParaRPr lang="en-US"/>
          </a:p>
        </p:txBody>
      </p:sp>
      <p:sp>
        <p:nvSpPr>
          <p:cNvPr id="3" name="Footer Placeholder 2">
            <a:extLst>
              <a:ext uri="{FF2B5EF4-FFF2-40B4-BE49-F238E27FC236}">
                <a16:creationId xmlns:a16="http://schemas.microsoft.com/office/drawing/2014/main" id="{86E6F39A-7C80-1FE9-3E24-3E8929EF48EE}"/>
              </a:ext>
            </a:extLst>
          </p:cNvPr>
          <p:cNvSpPr>
            <a:spLocks noGrp="1"/>
          </p:cNvSpPr>
          <p:nvPr>
            <p:ph type="ftr" idx="11"/>
          </p:nvPr>
        </p:nvSpPr>
        <p:spPr>
          <a:xfrm>
            <a:off x="3686185" y="6459785"/>
            <a:ext cx="4822804"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FFFFFF"/>
                </a:solidFill>
                <a:effectLst/>
                <a:uLnTx/>
                <a:uFillTx/>
                <a:latin typeface="Calibri" panose="020F0502020204030204"/>
                <a:ea typeface="+mn-ea"/>
                <a:cs typeface="Calibri"/>
                <a:sym typeface="Calibri"/>
              </a:rPr>
              <a:t>Copyright 2024, Taylor Financial Group, LLC | For Financial Professional Use Only</a:t>
            </a:r>
          </a:p>
        </p:txBody>
      </p:sp>
      <p:pic>
        <p:nvPicPr>
          <p:cNvPr id="4" name="Picture 3" descr="A logo with blue triangles&#10;&#10;Description automatically generated">
            <a:extLst>
              <a:ext uri="{FF2B5EF4-FFF2-40B4-BE49-F238E27FC236}">
                <a16:creationId xmlns:a16="http://schemas.microsoft.com/office/drawing/2014/main" id="{82B2E191-D643-2B4B-2670-3A5726CACD97}"/>
              </a:ext>
            </a:extLst>
          </p:cNvPr>
          <p:cNvPicPr>
            <a:picLocks noChangeAspect="1"/>
          </p:cNvPicPr>
          <p:nvPr/>
        </p:nvPicPr>
        <p:blipFill>
          <a:blip r:embed="rId2"/>
          <a:stretch>
            <a:fillRect/>
          </a:stretch>
        </p:blipFill>
        <p:spPr>
          <a:xfrm>
            <a:off x="0" y="6333120"/>
            <a:ext cx="2804160" cy="524881"/>
          </a:xfrm>
          <a:prstGeom prst="rect">
            <a:avLst/>
          </a:prstGeom>
        </p:spPr>
      </p:pic>
      <p:sp>
        <p:nvSpPr>
          <p:cNvPr id="5" name="Google Shape;546;p77">
            <a:extLst>
              <a:ext uri="{FF2B5EF4-FFF2-40B4-BE49-F238E27FC236}">
                <a16:creationId xmlns:a16="http://schemas.microsoft.com/office/drawing/2014/main" id="{8284EDE6-DF23-1929-17FC-EDEA417A839C}"/>
              </a:ext>
            </a:extLst>
          </p:cNvPr>
          <p:cNvSpPr txBox="1">
            <a:spLocks/>
          </p:cNvSpPr>
          <p:nvPr/>
        </p:nvSpPr>
        <p:spPr>
          <a:xfrm>
            <a:off x="928777" y="586596"/>
            <a:ext cx="10334446" cy="1907260"/>
          </a:xfrm>
          <a:prstGeom prst="rect">
            <a:avLst/>
          </a:prstGeom>
          <a:solidFill>
            <a:schemeClr val="lt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rgbClr val="0C0C0C"/>
              </a:buClr>
              <a:buSzPts val="7000"/>
            </a:pPr>
            <a:r>
              <a:rPr lang="en-US" sz="6000" b="1" dirty="0">
                <a:solidFill>
                  <a:srgbClr val="0C0C0C"/>
                </a:solidFill>
                <a:latin typeface="Calibri" panose="020F0502020204030204" pitchFamily="34" charset="0"/>
                <a:ea typeface="Calibri" panose="020F0502020204030204" pitchFamily="34" charset="0"/>
                <a:cs typeface="Calibri" panose="020F0502020204030204" pitchFamily="34" charset="0"/>
                <a:sym typeface="Calibri"/>
              </a:rPr>
              <a:t>Have you increased wallet share through tax planning?</a:t>
            </a:r>
            <a:endParaRPr lang="en-US" sz="6000" kern="0" dirty="0">
              <a:latin typeface="Calibri" panose="020F0502020204030204" pitchFamily="34" charset="0"/>
              <a:ea typeface="Calibri" panose="020F0502020204030204" pitchFamily="34" charset="0"/>
              <a:cs typeface="Calibri" panose="020F0502020204030204" pitchFamily="34" charset="0"/>
            </a:endParaRPr>
          </a:p>
        </p:txBody>
      </p:sp>
      <p:sp>
        <p:nvSpPr>
          <p:cNvPr id="6" name="Oval 5">
            <a:extLst>
              <a:ext uri="{FF2B5EF4-FFF2-40B4-BE49-F238E27FC236}">
                <a16:creationId xmlns:a16="http://schemas.microsoft.com/office/drawing/2014/main" id="{061780A0-A861-7F9E-4B60-7B49F282693D}"/>
              </a:ext>
            </a:extLst>
          </p:cNvPr>
          <p:cNvSpPr/>
          <p:nvPr/>
        </p:nvSpPr>
        <p:spPr>
          <a:xfrm>
            <a:off x="1716657" y="3347049"/>
            <a:ext cx="1673523" cy="1695089"/>
          </a:xfrm>
          <a:prstGeom prst="ellipse">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48E245B-3C35-AB67-0BDE-F3F52E50DC62}"/>
              </a:ext>
            </a:extLst>
          </p:cNvPr>
          <p:cNvSpPr/>
          <p:nvPr/>
        </p:nvSpPr>
        <p:spPr>
          <a:xfrm>
            <a:off x="6835466" y="3347049"/>
            <a:ext cx="1673523" cy="1695089"/>
          </a:xfrm>
          <a:prstGeom prst="ellipse">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546;p77">
            <a:extLst>
              <a:ext uri="{FF2B5EF4-FFF2-40B4-BE49-F238E27FC236}">
                <a16:creationId xmlns:a16="http://schemas.microsoft.com/office/drawing/2014/main" id="{AB7F307D-0E78-305C-D17A-A5FE99C288A5}"/>
              </a:ext>
            </a:extLst>
          </p:cNvPr>
          <p:cNvSpPr txBox="1">
            <a:spLocks/>
          </p:cNvSpPr>
          <p:nvPr/>
        </p:nvSpPr>
        <p:spPr>
          <a:xfrm>
            <a:off x="3562709" y="3240963"/>
            <a:ext cx="1383102" cy="1907260"/>
          </a:xfrm>
          <a:prstGeom prst="rect">
            <a:avLst/>
          </a:prstGeom>
          <a:solidFill>
            <a:schemeClr val="lt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rgbClr val="0C0C0C"/>
              </a:buClr>
              <a:buSzPts val="7000"/>
            </a:pPr>
            <a:r>
              <a:rPr lang="en-US" sz="6000" b="1" kern="0" dirty="0">
                <a:solidFill>
                  <a:srgbClr val="0C0C0C"/>
                </a:solidFill>
                <a:latin typeface="Calibri" panose="020F0502020204030204" pitchFamily="34" charset="0"/>
                <a:ea typeface="Calibri" panose="020F0502020204030204" pitchFamily="34" charset="0"/>
                <a:cs typeface="Calibri" panose="020F0502020204030204" pitchFamily="34" charset="0"/>
                <a:sym typeface="Calibri"/>
              </a:rPr>
              <a:t>Yes</a:t>
            </a:r>
            <a:endParaRPr lang="en-US" sz="6000" kern="0" dirty="0">
              <a:latin typeface="Calibri" panose="020F0502020204030204" pitchFamily="34" charset="0"/>
              <a:ea typeface="Calibri" panose="020F0502020204030204" pitchFamily="34" charset="0"/>
              <a:cs typeface="Calibri" panose="020F0502020204030204" pitchFamily="34" charset="0"/>
            </a:endParaRPr>
          </a:p>
        </p:txBody>
      </p:sp>
      <p:sp>
        <p:nvSpPr>
          <p:cNvPr id="10" name="Google Shape;546;p77">
            <a:extLst>
              <a:ext uri="{FF2B5EF4-FFF2-40B4-BE49-F238E27FC236}">
                <a16:creationId xmlns:a16="http://schemas.microsoft.com/office/drawing/2014/main" id="{5C2D2254-3B45-194E-D2C2-218CF3951F1F}"/>
              </a:ext>
            </a:extLst>
          </p:cNvPr>
          <p:cNvSpPr txBox="1">
            <a:spLocks/>
          </p:cNvSpPr>
          <p:nvPr/>
        </p:nvSpPr>
        <p:spPr>
          <a:xfrm>
            <a:off x="8644682" y="3347049"/>
            <a:ext cx="1383102" cy="1907260"/>
          </a:xfrm>
          <a:prstGeom prst="rect">
            <a:avLst/>
          </a:prstGeom>
          <a:solidFill>
            <a:schemeClr val="lt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rgbClr val="0C0C0C"/>
              </a:buClr>
              <a:buSzPts val="7000"/>
            </a:pPr>
            <a:r>
              <a:rPr lang="en-US" sz="6000" b="1" kern="0" dirty="0">
                <a:solidFill>
                  <a:srgbClr val="0C0C0C"/>
                </a:solidFill>
                <a:latin typeface="Calibri" panose="020F0502020204030204" pitchFamily="34" charset="0"/>
                <a:ea typeface="Calibri" panose="020F0502020204030204" pitchFamily="34" charset="0"/>
                <a:cs typeface="Calibri" panose="020F0502020204030204" pitchFamily="34" charset="0"/>
                <a:sym typeface="Calibri"/>
              </a:rPr>
              <a:t>No</a:t>
            </a:r>
            <a:endParaRPr lang="en-US" sz="6000" kern="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652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par>
                                <p:cTn id="8" presetID="10" presetClass="entr" presetSubtype="0" fill="hold" nodeType="withEffect">
                                  <p:stCondLst>
                                    <p:cond delay="5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00"/>
                                        <p:tgtEl>
                                          <p:spTgt spid="9"/>
                                        </p:tgtEl>
                                      </p:cBhvr>
                                    </p:animEffect>
                                  </p:childTnLst>
                                </p:cTn>
                              </p:par>
                              <p:par>
                                <p:cTn id="11" presetID="10" presetClass="entr" presetSubtype="0" fill="hold" nodeType="withEffect">
                                  <p:stCondLst>
                                    <p:cond delay="5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7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Retrospect">
  <a:themeElements>
    <a:clrScheme name="Retrospect">
      <a:dk1>
        <a:srgbClr val="000000"/>
      </a:dk1>
      <a:lt1>
        <a:srgbClr val="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4589"/>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9346</TotalTime>
  <Words>6222</Words>
  <Application>Microsoft Office PowerPoint</Application>
  <PresentationFormat>Widescreen</PresentationFormat>
  <Paragraphs>429</Paragraphs>
  <Slides>42</Slides>
  <Notes>41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42</vt:i4>
      </vt:variant>
    </vt:vector>
  </HeadingPairs>
  <TitlesOfParts>
    <vt:vector size="53" baseType="lpstr">
      <vt:lpstr>Wingdings</vt:lpstr>
      <vt:lpstr>Calibri Light</vt:lpstr>
      <vt:lpstr>Arial</vt:lpstr>
      <vt:lpstr>Aptos Display</vt:lpstr>
      <vt:lpstr>Calibri</vt:lpstr>
      <vt:lpstr>Aptos</vt:lpstr>
      <vt:lpstr>Times New Roman</vt:lpstr>
      <vt:lpstr>1_Retrospect</vt:lpstr>
      <vt:lpstr>4_Office Theme</vt:lpstr>
      <vt:lpstr>5_Office Theme</vt:lpstr>
      <vt:lpstr>1_Office Theme</vt:lpstr>
      <vt:lpstr>PowerPoint Presentation</vt:lpstr>
      <vt:lpstr>What Are We Going to Talk About Today?</vt:lpstr>
      <vt:lpstr>1. Tax Report 2.0 – Updated!</vt:lpstr>
      <vt:lpstr>Performing a Tax Analysis Has Never Been Easier!</vt:lpstr>
      <vt:lpstr>Enable the Updated Tax Report 2.0 (Beta) and Explore New Features</vt:lpstr>
      <vt:lpstr>Review the Tax Breakdown in the Updated Tax Report 2.0 (Beta)</vt:lpstr>
      <vt:lpstr>Review the Tax Efficiency of Investment Income in the Updated Tax Report 2.0 (Beta)</vt:lpstr>
      <vt:lpstr>2. Utilize Tax Returns to Expand Your Wallet Share</vt:lpstr>
      <vt:lpstr>PowerPoint Presentation</vt:lpstr>
      <vt:lpstr>PowerPoint Presentation</vt:lpstr>
      <vt:lpstr>PowerPoint Presentation</vt:lpstr>
      <vt:lpstr>PowerPoint Presentation</vt:lpstr>
      <vt:lpstr>PowerPoint Presentation</vt:lpstr>
      <vt:lpstr>3. 10 Year-End Tax Planning Strategies</vt:lpstr>
      <vt:lpstr>10 Year-End Tax Planning Strategies</vt:lpstr>
      <vt:lpstr>10 Year-End Tax Planning Strategies</vt:lpstr>
      <vt:lpstr>PowerPoint Presentation</vt:lpstr>
      <vt:lpstr>4. Tax Shakeup 2025: Key Changes You Can’t Afford to Miss</vt:lpstr>
      <vt:lpstr>Inherited IRAs</vt:lpstr>
      <vt:lpstr>PowerPoint Presentation</vt:lpstr>
      <vt:lpstr>SECURE Act 2.0</vt:lpstr>
      <vt:lpstr>PowerPoint Presentation</vt:lpstr>
      <vt:lpstr>PowerPoint Presentation</vt:lpstr>
      <vt:lpstr>PowerPoint Presentation</vt:lpstr>
      <vt:lpstr>PowerPoint Presentation</vt:lpstr>
      <vt:lpstr>PowerPoint Presentation</vt:lpstr>
      <vt:lpstr>Sunset of the TCJA</vt:lpstr>
      <vt:lpstr>PowerPoint Presentation</vt:lpstr>
      <vt:lpstr>PowerPoint Presentation</vt:lpstr>
      <vt:lpstr>PowerPoint Presentation</vt:lpstr>
      <vt:lpstr>PowerPoint Presentation</vt:lpstr>
      <vt:lpstr>PowerPoint Presentation</vt:lpstr>
      <vt:lpstr>PowerPoint Presentation</vt:lpstr>
      <vt:lpstr>5. Estate Gift Tax Exemption May Be Halved</vt:lpstr>
      <vt:lpstr>PowerPoint Presentation</vt:lpstr>
      <vt:lpstr>Be Proactive &amp; Have Conversations Now! </vt:lpstr>
      <vt:lpstr>5. Bonus Material</vt:lpstr>
      <vt:lpstr>PowerPoint Presentation</vt:lpstr>
      <vt:lpstr>6. Wrap Up &amp; Q&amp;A</vt:lpstr>
      <vt:lpstr>SIGN UP TODAY!</vt:lpstr>
      <vt:lpstr>Fortune Favors the Bold</vt:lpstr>
      <vt:lpstr>Disclosures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mancini</dc:creator>
  <cp:lastModifiedBy>Jennifer Mlynar</cp:lastModifiedBy>
  <cp:revision>445</cp:revision>
  <cp:lastPrinted>2024-10-02T18:04:56Z</cp:lastPrinted>
  <dcterms:created xsi:type="dcterms:W3CDTF">2022-09-23T16:12:45Z</dcterms:created>
  <dcterms:modified xsi:type="dcterms:W3CDTF">2024-10-03T16:05:17Z</dcterms:modified>
</cp:coreProperties>
</file>